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handoutMasterIdLst>
    <p:handoutMasterId r:id="rId99"/>
  </p:handoutMasterIdLst>
  <p:sldIdLst>
    <p:sldId id="548" r:id="rId2"/>
    <p:sldId id="641" r:id="rId3"/>
    <p:sldId id="642" r:id="rId4"/>
    <p:sldId id="549" r:id="rId5"/>
    <p:sldId id="643" r:id="rId6"/>
    <p:sldId id="669" r:id="rId7"/>
    <p:sldId id="678" r:id="rId8"/>
    <p:sldId id="616" r:id="rId9"/>
    <p:sldId id="645" r:id="rId10"/>
    <p:sldId id="646" r:id="rId11"/>
    <p:sldId id="617" r:id="rId12"/>
    <p:sldId id="542" r:id="rId13"/>
    <p:sldId id="648" r:id="rId14"/>
    <p:sldId id="644" r:id="rId15"/>
    <p:sldId id="647" r:id="rId16"/>
    <p:sldId id="635" r:id="rId17"/>
    <p:sldId id="517" r:id="rId18"/>
    <p:sldId id="636" r:id="rId19"/>
    <p:sldId id="634" r:id="rId20"/>
    <p:sldId id="580" r:id="rId21"/>
    <p:sldId id="581" r:id="rId22"/>
    <p:sldId id="582" r:id="rId23"/>
    <p:sldId id="637" r:id="rId24"/>
    <p:sldId id="638" r:id="rId25"/>
    <p:sldId id="585" r:id="rId26"/>
    <p:sldId id="649" r:id="rId27"/>
    <p:sldId id="650" r:id="rId28"/>
    <p:sldId id="651" r:id="rId29"/>
    <p:sldId id="652" r:id="rId30"/>
    <p:sldId id="653" r:id="rId31"/>
    <p:sldId id="619" r:id="rId32"/>
    <p:sldId id="654" r:id="rId33"/>
    <p:sldId id="657" r:id="rId34"/>
    <p:sldId id="658" r:id="rId35"/>
    <p:sldId id="659" r:id="rId36"/>
    <p:sldId id="660" r:id="rId37"/>
    <p:sldId id="655" r:id="rId38"/>
    <p:sldId id="620" r:id="rId39"/>
    <p:sldId id="663" r:id="rId40"/>
    <p:sldId id="664" r:id="rId41"/>
    <p:sldId id="621" r:id="rId42"/>
    <p:sldId id="661" r:id="rId43"/>
    <p:sldId id="622" r:id="rId44"/>
    <p:sldId id="670" r:id="rId45"/>
    <p:sldId id="666" r:id="rId46"/>
    <p:sldId id="662" r:id="rId47"/>
    <p:sldId id="667" r:id="rId48"/>
    <p:sldId id="639" r:id="rId49"/>
    <p:sldId id="610" r:id="rId50"/>
    <p:sldId id="674" r:id="rId51"/>
    <p:sldId id="675" r:id="rId52"/>
    <p:sldId id="676" r:id="rId53"/>
    <p:sldId id="677" r:id="rId54"/>
    <p:sldId id="671" r:id="rId55"/>
    <p:sldId id="668" r:id="rId56"/>
    <p:sldId id="672" r:id="rId57"/>
    <p:sldId id="686" r:id="rId58"/>
    <p:sldId id="673" r:id="rId59"/>
    <p:sldId id="629" r:id="rId60"/>
    <p:sldId id="694" r:id="rId61"/>
    <p:sldId id="695" r:id="rId62"/>
    <p:sldId id="690" r:id="rId63"/>
    <p:sldId id="691" r:id="rId64"/>
    <p:sldId id="688" r:id="rId65"/>
    <p:sldId id="692" r:id="rId66"/>
    <p:sldId id="693" r:id="rId67"/>
    <p:sldId id="687" r:id="rId68"/>
    <p:sldId id="697" r:id="rId69"/>
    <p:sldId id="698" r:id="rId70"/>
    <p:sldId id="699" r:id="rId71"/>
    <p:sldId id="701" r:id="rId72"/>
    <p:sldId id="685" r:id="rId73"/>
    <p:sldId id="684" r:id="rId74"/>
    <p:sldId id="683" r:id="rId75"/>
    <p:sldId id="679" r:id="rId76"/>
    <p:sldId id="680" r:id="rId77"/>
    <p:sldId id="615" r:id="rId78"/>
    <p:sldId id="681" r:id="rId79"/>
    <p:sldId id="682" r:id="rId80"/>
    <p:sldId id="640" r:id="rId81"/>
    <p:sldId id="632" r:id="rId82"/>
    <p:sldId id="633" r:id="rId83"/>
    <p:sldId id="631" r:id="rId84"/>
    <p:sldId id="630" r:id="rId85"/>
    <p:sldId id="518" r:id="rId86"/>
    <p:sldId id="519" r:id="rId87"/>
    <p:sldId id="520" r:id="rId88"/>
    <p:sldId id="521" r:id="rId89"/>
    <p:sldId id="522" r:id="rId90"/>
    <p:sldId id="523" r:id="rId91"/>
    <p:sldId id="524" r:id="rId92"/>
    <p:sldId id="623" r:id="rId93"/>
    <p:sldId id="624" r:id="rId94"/>
    <p:sldId id="625" r:id="rId95"/>
    <p:sldId id="626" r:id="rId96"/>
    <p:sldId id="627" r:id="rId97"/>
  </p:sldIdLst>
  <p:sldSz cx="9144000" cy="5715000" type="screen16x10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59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CC"/>
    <a:srgbClr val="009900"/>
    <a:srgbClr val="FF9900"/>
    <a:srgbClr val="FF9933"/>
    <a:srgbClr val="FF0000"/>
    <a:srgbClr val="FF0066"/>
    <a:srgbClr val="CC0066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505" autoAdjust="0"/>
    <p:restoredTop sz="62381" autoAdjust="0"/>
  </p:normalViewPr>
  <p:slideViewPr>
    <p:cSldViewPr snapToGrid="0" snapToObjects="1">
      <p:cViewPr varScale="1">
        <p:scale>
          <a:sx n="62" d="100"/>
          <a:sy n="62" d="100"/>
        </p:scale>
        <p:origin x="200" y="1272"/>
      </p:cViewPr>
      <p:guideLst>
        <p:guide orient="horz" pos="3599"/>
        <p:guide pos="2880"/>
      </p:guideLst>
    </p:cSldViewPr>
  </p:slideViewPr>
  <p:outlineViewPr>
    <p:cViewPr>
      <p:scale>
        <a:sx n="33" d="100"/>
        <a:sy n="33" d="100"/>
      </p:scale>
      <p:origin x="0" y="360"/>
    </p:cViewPr>
  </p:outlineViewPr>
  <p:notesTextViewPr>
    <p:cViewPr>
      <p:scale>
        <a:sx n="215" d="100"/>
        <a:sy n="21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-1747" y="-4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29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39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39.wmf"/><Relationship Id="rId4" Type="http://schemas.openxmlformats.org/officeDocument/2006/relationships/image" Target="../media/image4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2.wmf"/><Relationship Id="rId1" Type="http://schemas.openxmlformats.org/officeDocument/2006/relationships/image" Target="../media/image2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42515D6-57B5-4555-AB7A-898273FCB455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3688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65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85800" y="685800"/>
            <a:ext cx="54864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Textformatierung des Masters zu bearbeiten.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61D8EA5-57AF-4059-B69E-BC9EF086811C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7158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14DC4F07-1C64-43E1-BE81-AC5D56BD9E97}" type="slidenum">
              <a:rPr lang="de-DE" sz="1200" smtClean="0"/>
              <a:pPr eaLnBrk="1" hangingPunct="1"/>
              <a:t>1</a:t>
            </a:fld>
            <a:endParaRPr lang="de-DE" sz="120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de-DE" b="0" dirty="0"/>
              <a:t>A </a:t>
            </a:r>
            <a:r>
              <a:rPr lang="de-DE" b="0" dirty="0" err="1"/>
              <a:t>few</a:t>
            </a:r>
            <a:r>
              <a:rPr lang="de-DE" b="0" dirty="0"/>
              <a:t> </a:t>
            </a:r>
            <a:r>
              <a:rPr lang="de-DE" b="0" dirty="0" err="1"/>
              <a:t>words</a:t>
            </a:r>
            <a:r>
              <a:rPr lang="de-DE" b="0" dirty="0"/>
              <a:t> </a:t>
            </a:r>
            <a:r>
              <a:rPr lang="de-DE" b="0" dirty="0" err="1"/>
              <a:t>to</a:t>
            </a:r>
            <a:r>
              <a:rPr lang="de-DE" b="0" dirty="0"/>
              <a:t> </a:t>
            </a:r>
            <a:r>
              <a:rPr lang="de-DE" b="0" dirty="0" err="1"/>
              <a:t>tell</a:t>
            </a:r>
            <a:r>
              <a:rPr lang="de-DE" b="0" dirty="0"/>
              <a:t> </a:t>
            </a:r>
            <a:r>
              <a:rPr lang="de-DE" b="0" dirty="0" err="1"/>
              <a:t>how</a:t>
            </a:r>
            <a:r>
              <a:rPr lang="de-DE" b="0" dirty="0"/>
              <a:t> </a:t>
            </a:r>
            <a:r>
              <a:rPr lang="de-DE" b="0" dirty="0" err="1"/>
              <a:t>we</a:t>
            </a:r>
            <a:r>
              <a:rPr lang="de-DE" b="0" dirty="0"/>
              <a:t> </a:t>
            </a:r>
            <a:r>
              <a:rPr lang="de-DE" b="0" dirty="0" err="1"/>
              <a:t>met</a:t>
            </a:r>
            <a:r>
              <a:rPr lang="de-DE" b="0" dirty="0"/>
              <a:t> back in Montpellier &gt; 15 </a:t>
            </a:r>
            <a:r>
              <a:rPr lang="de-DE" b="0" dirty="0" err="1"/>
              <a:t>years</a:t>
            </a:r>
            <a:r>
              <a:rPr lang="de-DE" b="0" dirty="0"/>
              <a:t> </a:t>
            </a:r>
            <a:r>
              <a:rPr lang="de-DE" b="0" dirty="0" err="1"/>
              <a:t>ago</a:t>
            </a:r>
            <a:r>
              <a:rPr lang="de-DE" b="0" dirty="0"/>
              <a:t> Marc, Michael </a:t>
            </a:r>
            <a:r>
              <a:rPr lang="de-DE" b="0" dirty="0" err="1"/>
              <a:t>and</a:t>
            </a:r>
            <a:r>
              <a:rPr lang="de-DE" b="0" dirty="0"/>
              <a:t> I; Roger/Jean-Do in </a:t>
            </a:r>
            <a:r>
              <a:rPr lang="de-DE" b="0" dirty="0" err="1"/>
              <a:t>common</a:t>
            </a:r>
            <a:r>
              <a:rPr lang="de-DE" b="0" dirty="0"/>
              <a:t>, </a:t>
            </a:r>
            <a:r>
              <a:rPr lang="de-DE" b="0" dirty="0" err="1"/>
              <a:t>we're</a:t>
            </a:r>
            <a:r>
              <a:rPr lang="de-DE" b="0" dirty="0"/>
              <a:t> like </a:t>
            </a:r>
            <a:r>
              <a:rPr lang="de-DE" b="0" dirty="0" err="1"/>
              <a:t>cousin</a:t>
            </a:r>
            <a:r>
              <a:rPr lang="de-DE" b="0" dirty="0"/>
              <a:t>; </a:t>
            </a:r>
            <a:r>
              <a:rPr lang="de-DE" b="0" dirty="0" err="1"/>
              <a:t>introduce</a:t>
            </a:r>
            <a:r>
              <a:rPr lang="de-DE" b="0" dirty="0"/>
              <a:t> Maud</a:t>
            </a:r>
          </a:p>
          <a:p>
            <a:pPr eaLnBrk="1" hangingPunct="1"/>
            <a:endParaRPr lang="de-DE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6EFD6954-498C-4B88-8A40-B3764F87F973}" type="slidenum">
              <a:rPr lang="de-DE" sz="1200"/>
              <a:pPr algn="r" eaLnBrk="1" hangingPunct="1"/>
              <a:t>13</a:t>
            </a:fld>
            <a:endParaRPr lang="de-DE" sz="120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  <a:p>
            <a:pPr eaLnBrk="1" hangingPunct="1">
              <a:buFontTx/>
              <a:buChar char="-"/>
            </a:pPr>
            <a:endParaRPr lang="de-DE" dirty="0"/>
          </a:p>
          <a:p>
            <a:pPr eaLnBrk="1" hangingPunct="1">
              <a:buFontTx/>
              <a:buChar char="-"/>
            </a:pPr>
            <a:r>
              <a:rPr lang="de-DE" dirty="0"/>
              <a:t>AAAADDD</a:t>
            </a:r>
          </a:p>
          <a:p>
            <a:pPr eaLnBrk="1" hangingPunct="1">
              <a:buFontTx/>
              <a:buChar char="-"/>
            </a:pPr>
            <a:r>
              <a:rPr lang="de-DE" dirty="0" err="1"/>
              <a:t>Stochastic</a:t>
            </a:r>
            <a:r>
              <a:rPr lang="de-DE" dirty="0"/>
              <a:t> vs. </a:t>
            </a:r>
            <a:r>
              <a:rPr lang="de-DE" dirty="0" err="1"/>
              <a:t>Deterministic</a:t>
            </a:r>
            <a:r>
              <a:rPr lang="de-DE" dirty="0"/>
              <a:t> links</a:t>
            </a:r>
          </a:p>
        </p:txBody>
      </p:sp>
    </p:spTree>
    <p:extLst>
      <p:ext uri="{BB962C8B-B14F-4D97-AF65-F5344CB8AC3E}">
        <p14:creationId xmlns:p14="http://schemas.microsoft.com/office/powerpoint/2010/main" val="3383187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6EFD6954-498C-4B88-8A40-B3764F87F973}" type="slidenum">
              <a:rPr lang="de-DE" sz="1200"/>
              <a:pPr algn="r" eaLnBrk="1" hangingPunct="1"/>
              <a:t>14</a:t>
            </a:fld>
            <a:endParaRPr lang="de-DE" sz="120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The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obsrve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collect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Note </a:t>
            </a:r>
            <a:r>
              <a:rPr lang="de-DE" dirty="0" err="1"/>
              <a:t>that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occasion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release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recapture</a:t>
            </a:r>
            <a:r>
              <a:rPr lang="de-DE" dirty="0"/>
              <a:t>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„</a:t>
            </a:r>
            <a:r>
              <a:rPr lang="de-DE" dirty="0" err="1"/>
              <a:t>alive</a:t>
            </a:r>
            <a:r>
              <a:rPr lang="de-DE" dirty="0"/>
              <a:t>“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uncertainty</a:t>
            </a:r>
            <a:endParaRPr lang="de-DE" dirty="0"/>
          </a:p>
          <a:p>
            <a:pPr eaLnBrk="1" hangingPunct="1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0724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6EFD6954-498C-4B88-8A40-B3764F87F973}" type="slidenum">
              <a:rPr lang="de-DE" sz="1200"/>
              <a:pPr algn="r" eaLnBrk="1" hangingPunct="1"/>
              <a:t>15</a:t>
            </a:fld>
            <a:endParaRPr lang="de-DE" sz="120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Individual </a:t>
            </a:r>
            <a:r>
              <a:rPr lang="de-DE" dirty="0" err="1"/>
              <a:t>capture</a:t>
            </a:r>
            <a:r>
              <a:rPr lang="de-DE" dirty="0"/>
              <a:t> </a:t>
            </a:r>
            <a:r>
              <a:rPr lang="de-DE" dirty="0" err="1"/>
              <a:t>history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1010000</a:t>
            </a:r>
          </a:p>
        </p:txBody>
      </p:sp>
    </p:spTree>
    <p:extLst>
      <p:ext uri="{BB962C8B-B14F-4D97-AF65-F5344CB8AC3E}">
        <p14:creationId xmlns:p14="http://schemas.microsoft.com/office/powerpoint/2010/main" val="1572163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A97066E8-66EA-454B-9F0D-95D4B7B2D6A8}" type="slidenum">
              <a:rPr lang="de-DE" sz="1200" smtClean="0"/>
              <a:pPr eaLnBrk="1" hangingPunct="1"/>
              <a:t>16</a:t>
            </a:fld>
            <a:endParaRPr lang="de-DE" sz="120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Note </a:t>
            </a:r>
            <a:r>
              <a:rPr lang="de-DE" dirty="0" err="1"/>
              <a:t>that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occasion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release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recapture</a:t>
            </a:r>
            <a:r>
              <a:rPr lang="de-DE" dirty="0"/>
              <a:t>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„</a:t>
            </a:r>
            <a:r>
              <a:rPr lang="de-DE" dirty="0" err="1"/>
              <a:t>alive</a:t>
            </a:r>
            <a:r>
              <a:rPr lang="de-DE" dirty="0"/>
              <a:t>“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uncertainty</a:t>
            </a:r>
            <a:endParaRPr lang="de-DE" dirty="0"/>
          </a:p>
          <a:p>
            <a:pPr eaLnBrk="1" hangingPunct="1">
              <a:buFontTx/>
              <a:buChar char="-"/>
            </a:pPr>
            <a:endParaRPr lang="de-DE" dirty="0"/>
          </a:p>
          <a:p>
            <a:pPr eaLnBrk="1" hangingPunct="1">
              <a:buFontTx/>
              <a:buChar char="-"/>
            </a:pPr>
            <a:r>
              <a:rPr lang="de-DE" dirty="0" err="1"/>
              <a:t>Decomposer</a:t>
            </a:r>
            <a:r>
              <a:rPr lang="de-DE" dirty="0"/>
              <a:t> les Bernoulli.</a:t>
            </a:r>
          </a:p>
        </p:txBody>
      </p:sp>
    </p:spTree>
    <p:extLst>
      <p:ext uri="{BB962C8B-B14F-4D97-AF65-F5344CB8AC3E}">
        <p14:creationId xmlns:p14="http://schemas.microsoft.com/office/powerpoint/2010/main" val="2281691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A97066E8-66EA-454B-9F0D-95D4B7B2D6A8}" type="slidenum">
              <a:rPr lang="de-DE" sz="1200" smtClean="0"/>
              <a:pPr eaLnBrk="1" hangingPunct="1"/>
              <a:t>17</a:t>
            </a:fld>
            <a:endParaRPr lang="de-DE" sz="120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Note </a:t>
            </a:r>
            <a:r>
              <a:rPr lang="de-DE" dirty="0" err="1"/>
              <a:t>that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occasion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release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recapture</a:t>
            </a:r>
            <a:r>
              <a:rPr lang="de-DE" dirty="0"/>
              <a:t>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„</a:t>
            </a:r>
            <a:r>
              <a:rPr lang="de-DE" dirty="0" err="1"/>
              <a:t>alive</a:t>
            </a:r>
            <a:r>
              <a:rPr lang="de-DE" dirty="0"/>
              <a:t>“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uncertainty</a:t>
            </a:r>
            <a:endParaRPr lang="de-DE" dirty="0"/>
          </a:p>
          <a:p>
            <a:pPr eaLnBrk="1" hangingPunct="1">
              <a:buFontTx/>
              <a:buChar char="-"/>
            </a:pPr>
            <a:endParaRPr lang="de-DE" dirty="0"/>
          </a:p>
          <a:p>
            <a:pPr eaLnBrk="1" hangingPunct="1">
              <a:buFontTx/>
              <a:buChar char="-"/>
            </a:pPr>
            <a:r>
              <a:rPr lang="de-DE" dirty="0" err="1"/>
              <a:t>Decomposer</a:t>
            </a:r>
            <a:r>
              <a:rPr lang="de-DE" dirty="0"/>
              <a:t> les Bernoulli.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A97066E8-66EA-454B-9F0D-95D4B7B2D6A8}" type="slidenum">
              <a:rPr lang="de-DE" sz="1200" smtClean="0"/>
              <a:pPr eaLnBrk="1" hangingPunct="1"/>
              <a:t>18</a:t>
            </a:fld>
            <a:endParaRPr lang="de-DE" sz="120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Note </a:t>
            </a:r>
            <a:r>
              <a:rPr lang="de-DE" dirty="0" err="1"/>
              <a:t>that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occasion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release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recapture</a:t>
            </a:r>
            <a:r>
              <a:rPr lang="de-DE" dirty="0"/>
              <a:t>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„</a:t>
            </a:r>
            <a:r>
              <a:rPr lang="de-DE" dirty="0" err="1"/>
              <a:t>alive</a:t>
            </a:r>
            <a:r>
              <a:rPr lang="de-DE" dirty="0"/>
              <a:t>“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uncertainty</a:t>
            </a:r>
            <a:endParaRPr lang="de-DE" dirty="0"/>
          </a:p>
          <a:p>
            <a:pPr eaLnBrk="1" hangingPunct="1">
              <a:buFontTx/>
              <a:buChar char="-"/>
            </a:pPr>
            <a:endParaRPr lang="de-DE" dirty="0"/>
          </a:p>
          <a:p>
            <a:pPr eaLnBrk="1" hangingPunct="1">
              <a:buFontTx/>
              <a:buChar char="-"/>
            </a:pPr>
            <a:r>
              <a:rPr lang="de-DE" dirty="0" err="1"/>
              <a:t>Decomposer</a:t>
            </a:r>
            <a:r>
              <a:rPr lang="de-DE" dirty="0"/>
              <a:t> les Bernoulli.</a:t>
            </a:r>
          </a:p>
        </p:txBody>
      </p:sp>
    </p:spTree>
    <p:extLst>
      <p:ext uri="{BB962C8B-B14F-4D97-AF65-F5344CB8AC3E}">
        <p14:creationId xmlns:p14="http://schemas.microsoft.com/office/powerpoint/2010/main" val="1006631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A97066E8-66EA-454B-9F0D-95D4B7B2D6A8}" type="slidenum">
              <a:rPr lang="de-DE" sz="1200" smtClean="0"/>
              <a:pPr eaLnBrk="1" hangingPunct="1"/>
              <a:t>19</a:t>
            </a:fld>
            <a:endParaRPr lang="de-DE" sz="120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Note </a:t>
            </a:r>
            <a:r>
              <a:rPr lang="de-DE" dirty="0" err="1"/>
              <a:t>that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occasion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release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recapture</a:t>
            </a:r>
            <a:r>
              <a:rPr lang="de-DE" dirty="0"/>
              <a:t>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„</a:t>
            </a:r>
            <a:r>
              <a:rPr lang="de-DE" dirty="0" err="1"/>
              <a:t>alive</a:t>
            </a:r>
            <a:r>
              <a:rPr lang="de-DE" dirty="0"/>
              <a:t>“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uncertainty</a:t>
            </a:r>
            <a:endParaRPr lang="de-DE" dirty="0"/>
          </a:p>
          <a:p>
            <a:pPr eaLnBrk="1" hangingPunct="1">
              <a:buFontTx/>
              <a:buChar char="-"/>
            </a:pPr>
            <a:endParaRPr lang="de-DE" dirty="0"/>
          </a:p>
          <a:p>
            <a:pPr eaLnBrk="1" hangingPunct="1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attendees</a:t>
            </a:r>
            <a:r>
              <a:rPr lang="de-DE" dirty="0"/>
              <a:t> </a:t>
            </a:r>
            <a:r>
              <a:rPr lang="de-DE" dirty="0" err="1"/>
              <a:t>decompose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Bernoulli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01387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22657183-667E-4917-A637-EF98057BBDE4}" type="slidenum">
              <a:rPr lang="de-DE" sz="1200"/>
              <a:pPr algn="r" eaLnBrk="1" hangingPunct="1"/>
              <a:t>20</a:t>
            </a:fld>
            <a:endParaRPr lang="de-DE" sz="120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survival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individual </a:t>
            </a:r>
            <a:r>
              <a:rPr lang="de-DE" dirty="0" err="1"/>
              <a:t>and</a:t>
            </a:r>
            <a:r>
              <a:rPr lang="de-DE" dirty="0"/>
              <a:t> time </a:t>
            </a:r>
            <a:r>
              <a:rPr lang="de-DE" dirty="0" err="1"/>
              <a:t>specific</a:t>
            </a:r>
            <a:r>
              <a:rPr lang="de-DE" dirty="0"/>
              <a:t>. </a:t>
            </a:r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in </a:t>
            </a:r>
            <a:r>
              <a:rPr lang="de-DE" dirty="0" err="1"/>
              <a:t>tables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matrices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convenience</a:t>
            </a:r>
            <a:r>
              <a:rPr lang="de-DE" dirty="0"/>
              <a:t>. 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5F508815-58AD-4E4E-B1A7-407B25ECC040}" type="slidenum">
              <a:rPr lang="de-DE" sz="1200"/>
              <a:pPr algn="r" eaLnBrk="1" hangingPunct="1"/>
              <a:t>21</a:t>
            </a:fld>
            <a:endParaRPr lang="de-DE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 err="1"/>
              <a:t>phi</a:t>
            </a:r>
            <a:r>
              <a:rPr lang="de-DE" dirty="0"/>
              <a:t>(1,2) 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survival</a:t>
            </a:r>
            <a:r>
              <a:rPr lang="de-DE" dirty="0"/>
              <a:t> </a:t>
            </a:r>
            <a:r>
              <a:rPr lang="de-DE" dirty="0" err="1"/>
              <a:t>probability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individual 1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occasion</a:t>
            </a:r>
            <a:r>
              <a:rPr lang="de-DE" dirty="0"/>
              <a:t> 2 </a:t>
            </a:r>
            <a:r>
              <a:rPr lang="de-DE" dirty="0" err="1"/>
              <a:t>and</a:t>
            </a:r>
            <a:r>
              <a:rPr lang="de-DE" dirty="0"/>
              <a:t> 3.</a:t>
            </a:r>
          </a:p>
          <a:p>
            <a:pPr eaLnBrk="1" hangingPunct="1">
              <a:buFontTx/>
              <a:buChar char="-"/>
            </a:pPr>
            <a:r>
              <a:rPr lang="de-DE" dirty="0"/>
              <a:t> This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active</a:t>
            </a:r>
            <a:r>
              <a:rPr lang="de-DE" dirty="0"/>
              <a:t> on an </a:t>
            </a:r>
            <a:r>
              <a:rPr lang="de-DE" dirty="0" err="1"/>
              <a:t>interval</a:t>
            </a:r>
            <a:r>
              <a:rPr lang="de-DE" dirty="0"/>
              <a:t>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6D250310-C57A-497A-BB4C-E4D77AA0F696}" type="slidenum">
              <a:rPr lang="de-DE" sz="1200"/>
              <a:pPr algn="r" eaLnBrk="1" hangingPunct="1"/>
              <a:t>22</a:t>
            </a:fld>
            <a:endParaRPr lang="de-DE" sz="12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1D8EA5-57AF-4059-B69E-BC9EF086811C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88299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82790FCB-07F6-4F65-AFFC-49648DFE7CBA}" type="slidenum">
              <a:rPr lang="de-DE" sz="1200"/>
              <a:pPr algn="r" eaLnBrk="1" hangingPunct="1"/>
              <a:t>23</a:t>
            </a:fld>
            <a:endParaRPr lang="de-DE" sz="120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. </a:t>
            </a:r>
            <a:r>
              <a:rPr lang="de-DE" dirty="0" err="1"/>
              <a:t>Remember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CJS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condition</a:t>
            </a:r>
            <a:r>
              <a:rPr lang="de-DE" dirty="0"/>
              <a:t> upon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capture</a:t>
            </a:r>
            <a:r>
              <a:rPr lang="de-DE" dirty="0"/>
              <a:t>, so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happens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doesn‘t</a:t>
            </a:r>
            <a:r>
              <a:rPr lang="de-DE" dirty="0"/>
              <a:t> </a:t>
            </a:r>
            <a:r>
              <a:rPr lang="de-DE" dirty="0" err="1"/>
              <a:t>count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time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individual. </a:t>
            </a:r>
          </a:p>
          <a:p>
            <a:pPr eaLnBrk="1" hangingPunct="1">
              <a:buFontTx/>
              <a:buChar char="-"/>
            </a:pPr>
            <a:endParaRPr lang="de-DE" dirty="0"/>
          </a:p>
          <a:p>
            <a:pPr eaLnBrk="1" hangingPunct="1">
              <a:buFontTx/>
              <a:buChar char="-"/>
            </a:pPr>
            <a:r>
              <a:rPr lang="de-DE" dirty="0"/>
              <a:t>A </a:t>
            </a:r>
            <a:r>
              <a:rPr lang="de-DE" dirty="0" err="1"/>
              <a:t>direct</a:t>
            </a:r>
            <a:r>
              <a:rPr lang="de-DE" dirty="0"/>
              <a:t> </a:t>
            </a:r>
            <a:r>
              <a:rPr lang="de-DE" dirty="0" err="1"/>
              <a:t>consequence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probabilities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recapture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CJS </a:t>
            </a:r>
            <a:r>
              <a:rPr lang="de-DE" dirty="0" err="1"/>
              <a:t>model</a:t>
            </a:r>
            <a:r>
              <a:rPr lang="de-DE" dirty="0"/>
              <a:t>. </a:t>
            </a:r>
          </a:p>
          <a:p>
            <a:pPr eaLnBrk="1" hangingPunct="1">
              <a:buFontTx/>
              <a:buChar char="-"/>
            </a:pPr>
            <a:endParaRPr lang="de-DE" dirty="0"/>
          </a:p>
          <a:p>
            <a:pPr eaLnBrk="1" hangingPunct="1">
              <a:buFontTx/>
              <a:buChar char="-"/>
            </a:pP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individual 1,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capture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at </a:t>
            </a:r>
            <a:r>
              <a:rPr lang="de-DE" dirty="0" err="1"/>
              <a:t>occasion</a:t>
            </a:r>
            <a:r>
              <a:rPr lang="de-DE" dirty="0"/>
              <a:t> 2. This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particular</a:t>
            </a:r>
            <a:r>
              <a:rPr lang="de-DE" dirty="0"/>
              <a:t> individual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 p1,2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recapture</a:t>
            </a:r>
            <a:r>
              <a:rPr lang="de-DE" dirty="0"/>
              <a:t> prob at </a:t>
            </a:r>
            <a:r>
              <a:rPr lang="de-DE" dirty="0" err="1"/>
              <a:t>occasion</a:t>
            </a:r>
            <a:r>
              <a:rPr lang="de-DE" dirty="0"/>
              <a:t> 2. </a:t>
            </a:r>
          </a:p>
        </p:txBody>
      </p:sp>
    </p:spTree>
    <p:extLst>
      <p:ext uri="{BB962C8B-B14F-4D97-AF65-F5344CB8AC3E}">
        <p14:creationId xmlns:p14="http://schemas.microsoft.com/office/powerpoint/2010/main" val="475271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82790FCB-07F6-4F65-AFFC-49648DFE7CBA}" type="slidenum">
              <a:rPr lang="de-DE" sz="1200"/>
              <a:pPr algn="r" eaLnBrk="1" hangingPunct="1"/>
              <a:t>24</a:t>
            </a:fld>
            <a:endParaRPr lang="de-DE" sz="120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 err="1"/>
              <a:t>Then</a:t>
            </a:r>
            <a:r>
              <a:rPr lang="de-DE" dirty="0"/>
              <a:t>, </a:t>
            </a:r>
            <a:r>
              <a:rPr lang="de-DE" dirty="0" err="1"/>
              <a:t>this</a:t>
            </a:r>
            <a:r>
              <a:rPr lang="de-DE" dirty="0"/>
              <a:t> individual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recapture</a:t>
            </a:r>
            <a:r>
              <a:rPr lang="de-DE" dirty="0"/>
              <a:t> prob at time 3 </a:t>
            </a:r>
            <a:r>
              <a:rPr lang="de-DE" dirty="0" err="1"/>
              <a:t>and</a:t>
            </a:r>
            <a:r>
              <a:rPr lang="de-DE" dirty="0"/>
              <a:t> so on.</a:t>
            </a:r>
          </a:p>
        </p:txBody>
      </p:sp>
    </p:spTree>
    <p:extLst>
      <p:ext uri="{BB962C8B-B14F-4D97-AF65-F5344CB8AC3E}">
        <p14:creationId xmlns:p14="http://schemas.microsoft.com/office/powerpoint/2010/main" val="42476437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F99F3049-96FA-4913-BE9B-72A6B3558FD7}" type="slidenum">
              <a:rPr lang="de-DE" sz="1200"/>
              <a:pPr algn="r" eaLnBrk="1" hangingPunct="1"/>
              <a:t>25</a:t>
            </a:fld>
            <a:endParaRPr lang="de-DE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 The </a:t>
            </a:r>
            <a:r>
              <a:rPr lang="de-DE" dirty="0" err="1"/>
              <a:t>modeling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just </a:t>
            </a:r>
            <a:r>
              <a:rPr lang="de-DE" dirty="0" err="1"/>
              <a:t>usualy</a:t>
            </a:r>
            <a:r>
              <a:rPr lang="de-DE" dirty="0"/>
              <a:t> GLM </a:t>
            </a:r>
            <a:r>
              <a:rPr lang="de-DE" dirty="0" err="1"/>
              <a:t>modelling</a:t>
            </a:r>
            <a:endParaRPr lang="de-DE" dirty="0"/>
          </a:p>
          <a:p>
            <a:pPr eaLnBrk="1" hangingPunct="1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an </a:t>
            </a:r>
            <a:r>
              <a:rPr lang="de-DE" dirty="0" err="1"/>
              <a:t>equation</a:t>
            </a:r>
            <a:r>
              <a:rPr lang="de-DE" dirty="0"/>
              <a:t> </a:t>
            </a:r>
            <a:r>
              <a:rPr lang="de-DE" dirty="0" err="1"/>
              <a:t>somewhere</a:t>
            </a:r>
            <a:r>
              <a:rPr lang="de-DE" dirty="0"/>
              <a:t>:</a:t>
            </a:r>
          </a:p>
          <a:p>
            <a:pPr eaLnBrk="1" hangingPunct="1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logit</a:t>
            </a:r>
            <a:r>
              <a:rPr lang="de-DE" dirty="0"/>
              <a:t>(</a:t>
            </a:r>
            <a:r>
              <a:rPr lang="de-DE" dirty="0" err="1"/>
              <a:t>phi</a:t>
            </a:r>
            <a:r>
              <a:rPr lang="de-DE" dirty="0"/>
              <a:t> [</a:t>
            </a:r>
            <a:r>
              <a:rPr lang="de-DE" dirty="0" err="1"/>
              <a:t>i,t</a:t>
            </a:r>
            <a:r>
              <a:rPr lang="de-DE" dirty="0"/>
              <a:t>]) = </a:t>
            </a:r>
            <a:r>
              <a:rPr lang="de-DE" dirty="0" err="1"/>
              <a:t>alpha</a:t>
            </a:r>
            <a:r>
              <a:rPr lang="de-DE" dirty="0"/>
              <a:t> + </a:t>
            </a:r>
            <a:r>
              <a:rPr lang="de-DE" dirty="0" err="1"/>
              <a:t>beta</a:t>
            </a:r>
            <a:r>
              <a:rPr lang="de-DE" dirty="0"/>
              <a:t>*</a:t>
            </a:r>
            <a:r>
              <a:rPr lang="de-DE" dirty="0" err="1"/>
              <a:t>temp</a:t>
            </a:r>
            <a:r>
              <a:rPr lang="de-DE" dirty="0"/>
              <a:t>[t] 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F99F3049-96FA-4913-BE9B-72A6B3558FD7}" type="slidenum">
              <a:rPr lang="de-DE" sz="1200"/>
              <a:pPr algn="r" eaLnBrk="1" hangingPunct="1"/>
              <a:t>26</a:t>
            </a:fld>
            <a:endParaRPr lang="de-DE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 The </a:t>
            </a:r>
            <a:r>
              <a:rPr lang="de-DE" dirty="0" err="1"/>
              <a:t>modeling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just </a:t>
            </a:r>
            <a:r>
              <a:rPr lang="de-DE" dirty="0" err="1"/>
              <a:t>usualy</a:t>
            </a:r>
            <a:r>
              <a:rPr lang="de-DE" dirty="0"/>
              <a:t> GLM </a:t>
            </a:r>
            <a:r>
              <a:rPr lang="de-DE" dirty="0" err="1"/>
              <a:t>modelling</a:t>
            </a:r>
            <a:endParaRPr lang="de-DE" dirty="0"/>
          </a:p>
          <a:p>
            <a:pPr eaLnBrk="1" hangingPunct="1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an </a:t>
            </a:r>
            <a:r>
              <a:rPr lang="de-DE" dirty="0" err="1"/>
              <a:t>equation</a:t>
            </a:r>
            <a:r>
              <a:rPr lang="de-DE" dirty="0"/>
              <a:t> </a:t>
            </a:r>
            <a:r>
              <a:rPr lang="de-DE" dirty="0" err="1"/>
              <a:t>somewhere</a:t>
            </a:r>
            <a:r>
              <a:rPr lang="de-DE" dirty="0"/>
              <a:t>:</a:t>
            </a:r>
          </a:p>
          <a:p>
            <a:pPr eaLnBrk="1" hangingPunct="1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logit</a:t>
            </a:r>
            <a:r>
              <a:rPr lang="de-DE" dirty="0"/>
              <a:t>(</a:t>
            </a:r>
            <a:r>
              <a:rPr lang="de-DE" dirty="0" err="1"/>
              <a:t>phi</a:t>
            </a:r>
            <a:r>
              <a:rPr lang="de-DE" dirty="0"/>
              <a:t> [</a:t>
            </a:r>
            <a:r>
              <a:rPr lang="de-DE" dirty="0" err="1"/>
              <a:t>i,t</a:t>
            </a:r>
            <a:r>
              <a:rPr lang="de-DE" dirty="0"/>
              <a:t>]) = </a:t>
            </a:r>
            <a:r>
              <a:rPr lang="de-DE" dirty="0" err="1"/>
              <a:t>alpha</a:t>
            </a:r>
            <a:r>
              <a:rPr lang="de-DE" dirty="0"/>
              <a:t> + </a:t>
            </a:r>
            <a:r>
              <a:rPr lang="de-DE" dirty="0" err="1"/>
              <a:t>beta</a:t>
            </a:r>
            <a:r>
              <a:rPr lang="de-DE" dirty="0"/>
              <a:t>*</a:t>
            </a:r>
            <a:r>
              <a:rPr lang="de-DE" dirty="0" err="1"/>
              <a:t>temp</a:t>
            </a:r>
            <a:r>
              <a:rPr lang="de-DE" dirty="0"/>
              <a:t>[t] </a:t>
            </a:r>
          </a:p>
        </p:txBody>
      </p:sp>
    </p:spTree>
    <p:extLst>
      <p:ext uri="{BB962C8B-B14F-4D97-AF65-F5344CB8AC3E}">
        <p14:creationId xmlns:p14="http://schemas.microsoft.com/office/powerpoint/2010/main" val="39390534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F99F3049-96FA-4913-BE9B-72A6B3558FD7}" type="slidenum">
              <a:rPr lang="de-DE" sz="1200"/>
              <a:pPr algn="r" eaLnBrk="1" hangingPunct="1"/>
              <a:t>27</a:t>
            </a:fld>
            <a:endParaRPr lang="de-DE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 The </a:t>
            </a:r>
            <a:r>
              <a:rPr lang="de-DE" dirty="0" err="1"/>
              <a:t>modeling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just </a:t>
            </a:r>
            <a:r>
              <a:rPr lang="de-DE" dirty="0" err="1"/>
              <a:t>usualy</a:t>
            </a:r>
            <a:r>
              <a:rPr lang="de-DE" dirty="0"/>
              <a:t> GLM </a:t>
            </a:r>
            <a:r>
              <a:rPr lang="de-DE" dirty="0" err="1"/>
              <a:t>modelling</a:t>
            </a:r>
            <a:endParaRPr lang="de-DE" dirty="0"/>
          </a:p>
          <a:p>
            <a:pPr eaLnBrk="1" hangingPunct="1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an </a:t>
            </a:r>
            <a:r>
              <a:rPr lang="de-DE" dirty="0" err="1"/>
              <a:t>equation</a:t>
            </a:r>
            <a:r>
              <a:rPr lang="de-DE" dirty="0"/>
              <a:t> </a:t>
            </a:r>
            <a:r>
              <a:rPr lang="de-DE" dirty="0" err="1"/>
              <a:t>somewhere</a:t>
            </a:r>
            <a:r>
              <a:rPr lang="de-DE" dirty="0"/>
              <a:t>:</a:t>
            </a:r>
          </a:p>
          <a:p>
            <a:pPr eaLnBrk="1" hangingPunct="1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logit</a:t>
            </a:r>
            <a:r>
              <a:rPr lang="de-DE" dirty="0"/>
              <a:t>(</a:t>
            </a:r>
            <a:r>
              <a:rPr lang="de-DE" dirty="0" err="1"/>
              <a:t>phi</a:t>
            </a:r>
            <a:r>
              <a:rPr lang="de-DE" dirty="0"/>
              <a:t> [</a:t>
            </a:r>
            <a:r>
              <a:rPr lang="de-DE" dirty="0" err="1"/>
              <a:t>i,t</a:t>
            </a:r>
            <a:r>
              <a:rPr lang="de-DE" dirty="0"/>
              <a:t>]) = </a:t>
            </a:r>
            <a:r>
              <a:rPr lang="de-DE" dirty="0" err="1"/>
              <a:t>alpha</a:t>
            </a:r>
            <a:r>
              <a:rPr lang="de-DE" dirty="0"/>
              <a:t> + </a:t>
            </a:r>
            <a:r>
              <a:rPr lang="de-DE" dirty="0" err="1"/>
              <a:t>beta</a:t>
            </a:r>
            <a:r>
              <a:rPr lang="de-DE" dirty="0"/>
              <a:t>*</a:t>
            </a:r>
            <a:r>
              <a:rPr lang="de-DE" dirty="0" err="1"/>
              <a:t>temp</a:t>
            </a:r>
            <a:r>
              <a:rPr lang="de-DE" dirty="0"/>
              <a:t>[t] </a:t>
            </a:r>
          </a:p>
        </p:txBody>
      </p:sp>
    </p:spTree>
    <p:extLst>
      <p:ext uri="{BB962C8B-B14F-4D97-AF65-F5344CB8AC3E}">
        <p14:creationId xmlns:p14="http://schemas.microsoft.com/office/powerpoint/2010/main" val="11379602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F99F3049-96FA-4913-BE9B-72A6B3558FD7}" type="slidenum">
              <a:rPr lang="de-DE" sz="1200"/>
              <a:pPr algn="r" eaLnBrk="1" hangingPunct="1"/>
              <a:t>28</a:t>
            </a:fld>
            <a:endParaRPr lang="de-DE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 The </a:t>
            </a:r>
            <a:r>
              <a:rPr lang="de-DE" dirty="0" err="1"/>
              <a:t>modeling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just </a:t>
            </a:r>
            <a:r>
              <a:rPr lang="de-DE" dirty="0" err="1"/>
              <a:t>usualy</a:t>
            </a:r>
            <a:r>
              <a:rPr lang="de-DE" dirty="0"/>
              <a:t> GLM </a:t>
            </a:r>
            <a:r>
              <a:rPr lang="de-DE" dirty="0" err="1"/>
              <a:t>modelling</a:t>
            </a:r>
            <a:endParaRPr lang="de-DE" dirty="0"/>
          </a:p>
          <a:p>
            <a:pPr eaLnBrk="1" hangingPunct="1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an </a:t>
            </a:r>
            <a:r>
              <a:rPr lang="de-DE" dirty="0" err="1"/>
              <a:t>equation</a:t>
            </a:r>
            <a:r>
              <a:rPr lang="de-DE" dirty="0"/>
              <a:t> </a:t>
            </a:r>
            <a:r>
              <a:rPr lang="de-DE" dirty="0" err="1"/>
              <a:t>somewhere</a:t>
            </a:r>
            <a:r>
              <a:rPr lang="de-DE" dirty="0"/>
              <a:t>:</a:t>
            </a:r>
          </a:p>
          <a:p>
            <a:pPr eaLnBrk="1" hangingPunct="1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logit</a:t>
            </a:r>
            <a:r>
              <a:rPr lang="de-DE" dirty="0"/>
              <a:t>(</a:t>
            </a:r>
            <a:r>
              <a:rPr lang="de-DE" dirty="0" err="1"/>
              <a:t>phi</a:t>
            </a:r>
            <a:r>
              <a:rPr lang="de-DE" dirty="0"/>
              <a:t> [</a:t>
            </a:r>
            <a:r>
              <a:rPr lang="de-DE" dirty="0" err="1"/>
              <a:t>i,t</a:t>
            </a:r>
            <a:r>
              <a:rPr lang="de-DE" dirty="0"/>
              <a:t>]) = </a:t>
            </a:r>
            <a:r>
              <a:rPr lang="de-DE" dirty="0" err="1"/>
              <a:t>alpha</a:t>
            </a:r>
            <a:r>
              <a:rPr lang="de-DE" dirty="0"/>
              <a:t> + </a:t>
            </a:r>
            <a:r>
              <a:rPr lang="de-DE" dirty="0" err="1"/>
              <a:t>beta</a:t>
            </a:r>
            <a:r>
              <a:rPr lang="de-DE" dirty="0"/>
              <a:t>*</a:t>
            </a:r>
            <a:r>
              <a:rPr lang="de-DE" dirty="0" err="1"/>
              <a:t>temp</a:t>
            </a:r>
            <a:r>
              <a:rPr lang="de-DE" dirty="0"/>
              <a:t>[t] </a:t>
            </a:r>
          </a:p>
        </p:txBody>
      </p:sp>
    </p:spTree>
    <p:extLst>
      <p:ext uri="{BB962C8B-B14F-4D97-AF65-F5344CB8AC3E}">
        <p14:creationId xmlns:p14="http://schemas.microsoft.com/office/powerpoint/2010/main" val="1735044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F99F3049-96FA-4913-BE9B-72A6B3558FD7}" type="slidenum">
              <a:rPr lang="de-DE" sz="1200"/>
              <a:pPr algn="r" eaLnBrk="1" hangingPunct="1"/>
              <a:t>29</a:t>
            </a:fld>
            <a:endParaRPr lang="de-DE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 The </a:t>
            </a:r>
            <a:r>
              <a:rPr lang="de-DE" dirty="0" err="1"/>
              <a:t>modeling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just </a:t>
            </a:r>
            <a:r>
              <a:rPr lang="de-DE" dirty="0" err="1"/>
              <a:t>usualy</a:t>
            </a:r>
            <a:r>
              <a:rPr lang="de-DE" dirty="0"/>
              <a:t> GLM </a:t>
            </a:r>
            <a:r>
              <a:rPr lang="de-DE" dirty="0" err="1"/>
              <a:t>modelling</a:t>
            </a:r>
            <a:endParaRPr lang="de-DE" dirty="0"/>
          </a:p>
          <a:p>
            <a:pPr eaLnBrk="1" hangingPunct="1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an </a:t>
            </a:r>
            <a:r>
              <a:rPr lang="de-DE" dirty="0" err="1"/>
              <a:t>equation</a:t>
            </a:r>
            <a:r>
              <a:rPr lang="de-DE" dirty="0"/>
              <a:t> </a:t>
            </a:r>
            <a:r>
              <a:rPr lang="de-DE" dirty="0" err="1"/>
              <a:t>somewhere</a:t>
            </a:r>
            <a:r>
              <a:rPr lang="de-DE" dirty="0"/>
              <a:t>:</a:t>
            </a:r>
          </a:p>
          <a:p>
            <a:pPr eaLnBrk="1" hangingPunct="1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logit</a:t>
            </a:r>
            <a:r>
              <a:rPr lang="de-DE" dirty="0"/>
              <a:t>(</a:t>
            </a:r>
            <a:r>
              <a:rPr lang="de-DE" dirty="0" err="1"/>
              <a:t>phi</a:t>
            </a:r>
            <a:r>
              <a:rPr lang="de-DE" dirty="0"/>
              <a:t> [</a:t>
            </a:r>
            <a:r>
              <a:rPr lang="de-DE" dirty="0" err="1"/>
              <a:t>i,t</a:t>
            </a:r>
            <a:r>
              <a:rPr lang="de-DE" dirty="0"/>
              <a:t>]) = </a:t>
            </a:r>
            <a:r>
              <a:rPr lang="de-DE" dirty="0" err="1"/>
              <a:t>alpha</a:t>
            </a:r>
            <a:r>
              <a:rPr lang="de-DE" dirty="0"/>
              <a:t> + </a:t>
            </a:r>
            <a:r>
              <a:rPr lang="de-DE" dirty="0" err="1"/>
              <a:t>beta</a:t>
            </a:r>
            <a:r>
              <a:rPr lang="de-DE" dirty="0"/>
              <a:t>*</a:t>
            </a:r>
            <a:r>
              <a:rPr lang="de-DE" dirty="0" err="1"/>
              <a:t>temp</a:t>
            </a:r>
            <a:r>
              <a:rPr lang="de-DE" dirty="0"/>
              <a:t>[t] </a:t>
            </a:r>
          </a:p>
        </p:txBody>
      </p:sp>
    </p:spTree>
    <p:extLst>
      <p:ext uri="{BB962C8B-B14F-4D97-AF65-F5344CB8AC3E}">
        <p14:creationId xmlns:p14="http://schemas.microsoft.com/office/powerpoint/2010/main" val="33425596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F99F3049-96FA-4913-BE9B-72A6B3558FD7}" type="slidenum">
              <a:rPr lang="de-DE" sz="1200"/>
              <a:pPr algn="r" eaLnBrk="1" hangingPunct="1"/>
              <a:t>30</a:t>
            </a:fld>
            <a:endParaRPr lang="de-DE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 The </a:t>
            </a:r>
            <a:r>
              <a:rPr lang="de-DE" dirty="0" err="1"/>
              <a:t>modeling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just </a:t>
            </a:r>
            <a:r>
              <a:rPr lang="de-DE" dirty="0" err="1"/>
              <a:t>usualy</a:t>
            </a:r>
            <a:r>
              <a:rPr lang="de-DE" dirty="0"/>
              <a:t> GLM </a:t>
            </a:r>
            <a:r>
              <a:rPr lang="de-DE" dirty="0" err="1"/>
              <a:t>modelling</a:t>
            </a:r>
            <a:endParaRPr lang="de-DE" dirty="0"/>
          </a:p>
          <a:p>
            <a:pPr eaLnBrk="1" hangingPunct="1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an </a:t>
            </a:r>
            <a:r>
              <a:rPr lang="de-DE" dirty="0" err="1"/>
              <a:t>equation</a:t>
            </a:r>
            <a:r>
              <a:rPr lang="de-DE" dirty="0"/>
              <a:t> </a:t>
            </a:r>
            <a:r>
              <a:rPr lang="de-DE" dirty="0" err="1"/>
              <a:t>somewhere</a:t>
            </a:r>
            <a:r>
              <a:rPr lang="de-DE" dirty="0"/>
              <a:t>:</a:t>
            </a:r>
          </a:p>
          <a:p>
            <a:pPr eaLnBrk="1" hangingPunct="1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logit</a:t>
            </a:r>
            <a:r>
              <a:rPr lang="de-DE" dirty="0"/>
              <a:t>(</a:t>
            </a:r>
            <a:r>
              <a:rPr lang="de-DE" dirty="0" err="1"/>
              <a:t>phi</a:t>
            </a:r>
            <a:r>
              <a:rPr lang="de-DE" dirty="0"/>
              <a:t> [</a:t>
            </a:r>
            <a:r>
              <a:rPr lang="de-DE" dirty="0" err="1"/>
              <a:t>i,t</a:t>
            </a:r>
            <a:r>
              <a:rPr lang="de-DE" dirty="0"/>
              <a:t>]) = </a:t>
            </a:r>
            <a:r>
              <a:rPr lang="de-DE" dirty="0" err="1"/>
              <a:t>alpha</a:t>
            </a:r>
            <a:r>
              <a:rPr lang="de-DE" dirty="0"/>
              <a:t> + </a:t>
            </a:r>
            <a:r>
              <a:rPr lang="de-DE" dirty="0" err="1"/>
              <a:t>beta</a:t>
            </a:r>
            <a:r>
              <a:rPr lang="de-DE" dirty="0"/>
              <a:t>*</a:t>
            </a:r>
            <a:r>
              <a:rPr lang="de-DE" dirty="0" err="1"/>
              <a:t>temp</a:t>
            </a:r>
            <a:r>
              <a:rPr lang="de-DE" dirty="0"/>
              <a:t>[t] </a:t>
            </a:r>
          </a:p>
        </p:txBody>
      </p:sp>
    </p:spTree>
    <p:extLst>
      <p:ext uri="{BB962C8B-B14F-4D97-AF65-F5344CB8AC3E}">
        <p14:creationId xmlns:p14="http://schemas.microsoft.com/office/powerpoint/2010/main" val="7573182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1D8EA5-57AF-4059-B69E-BC9EF086811C}" type="slidenum">
              <a:rPr lang="de-DE" smtClean="0"/>
              <a:pPr>
                <a:defRPr/>
              </a:pPr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14000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1D8EA5-57AF-4059-B69E-BC9EF086811C}" type="slidenum">
              <a:rPr lang="de-DE" smtClean="0"/>
              <a:pPr>
                <a:defRPr/>
              </a:pPr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7379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81AD28FF-8F9A-4DC8-8195-7A8E979B3DB5}" type="slidenum">
              <a:rPr lang="de-DE" sz="1200" smtClean="0"/>
              <a:pPr eaLnBrk="1" hangingPunct="1"/>
              <a:t>4</a:t>
            </a:fld>
            <a:endParaRPr lang="de-DE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en-GB" dirty="0"/>
              <a:t>Knowing survival rates is important for studies in different fields. You know this better than me, and I think that you have decided to join this course because you are aware of this.</a:t>
            </a:r>
          </a:p>
          <a:p>
            <a:pPr eaLnBrk="1" hangingPunct="1">
              <a:buFontTx/>
              <a:buChar char="-"/>
            </a:pPr>
            <a:endParaRPr lang="en-GB" dirty="0"/>
          </a:p>
          <a:p>
            <a:pPr eaLnBrk="1" hangingPunct="1">
              <a:buFontTx/>
              <a:buChar char="-"/>
            </a:pPr>
            <a:r>
              <a:rPr lang="en-GB" dirty="0"/>
              <a:t>The principle is easy: give an example.</a:t>
            </a:r>
          </a:p>
          <a:p>
            <a:pPr eaLnBrk="1" hangingPunct="1">
              <a:buFontTx/>
              <a:buChar char="-"/>
            </a:pPr>
            <a:endParaRPr lang="en-GB" dirty="0"/>
          </a:p>
          <a:p>
            <a:pPr eaLnBrk="1" hangingPunct="1">
              <a:buFontTx/>
              <a:buChar char="-"/>
            </a:pPr>
            <a:r>
              <a:rPr lang="en-GB" dirty="0"/>
              <a:t>Big problem: some individuals are overseen. This results in an underestimation of the survival rate. 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81AD28FF-8F9A-4DC8-8195-7A8E979B3DB5}" type="slidenum">
              <a:rPr lang="de-DE" sz="1200" smtClean="0"/>
              <a:pPr eaLnBrk="1" hangingPunct="1"/>
              <a:t>49</a:t>
            </a:fld>
            <a:endParaRPr lang="de-DE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en-GB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81AD28FF-8F9A-4DC8-8195-7A8E979B3DB5}" type="slidenum">
              <a:rPr lang="de-DE" sz="1200" smtClean="0"/>
              <a:pPr eaLnBrk="1" hangingPunct="1"/>
              <a:t>50</a:t>
            </a:fld>
            <a:endParaRPr lang="de-DE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35522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81AD28FF-8F9A-4DC8-8195-7A8E979B3DB5}" type="slidenum">
              <a:rPr lang="de-DE" sz="1200" smtClean="0"/>
              <a:pPr eaLnBrk="1" hangingPunct="1"/>
              <a:t>51</a:t>
            </a:fld>
            <a:endParaRPr lang="de-DE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03502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81AD28FF-8F9A-4DC8-8195-7A8E979B3DB5}" type="slidenum">
              <a:rPr lang="de-DE" sz="1200" smtClean="0"/>
              <a:pPr eaLnBrk="1" hangingPunct="1"/>
              <a:t>52</a:t>
            </a:fld>
            <a:endParaRPr lang="de-DE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70806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81AD28FF-8F9A-4DC8-8195-7A8E979B3DB5}" type="slidenum">
              <a:rPr lang="de-DE" sz="1200" smtClean="0"/>
              <a:pPr eaLnBrk="1" hangingPunct="1"/>
              <a:t>53</a:t>
            </a:fld>
            <a:endParaRPr lang="de-DE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09596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81AD28FF-8F9A-4DC8-8195-7A8E979B3DB5}" type="slidenum">
              <a:rPr lang="de-DE" sz="1200" smtClean="0"/>
              <a:pPr eaLnBrk="1" hangingPunct="1"/>
              <a:t>54</a:t>
            </a:fld>
            <a:endParaRPr lang="de-DE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85511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81AD28FF-8F9A-4DC8-8195-7A8E979B3DB5}" type="slidenum">
              <a:rPr lang="de-DE" sz="1200" smtClean="0"/>
              <a:pPr eaLnBrk="1" hangingPunct="1"/>
              <a:t>55</a:t>
            </a:fld>
            <a:endParaRPr lang="de-DE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68444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81AD28FF-8F9A-4DC8-8195-7A8E979B3DB5}" type="slidenum">
              <a:rPr lang="de-DE" sz="1200" smtClean="0"/>
              <a:pPr eaLnBrk="1" hangingPunct="1"/>
              <a:t>56</a:t>
            </a:fld>
            <a:endParaRPr lang="de-DE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10677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81AD28FF-8F9A-4DC8-8195-7A8E979B3DB5}" type="slidenum">
              <a:rPr lang="de-DE" sz="1200" smtClean="0"/>
              <a:pPr eaLnBrk="1" hangingPunct="1"/>
              <a:t>57</a:t>
            </a:fld>
            <a:endParaRPr lang="de-DE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41684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81AD28FF-8F9A-4DC8-8195-7A8E979B3DB5}" type="slidenum">
              <a:rPr lang="de-DE" sz="1200" smtClean="0"/>
              <a:pPr eaLnBrk="1" hangingPunct="1"/>
              <a:t>58</a:t>
            </a:fld>
            <a:endParaRPr lang="de-DE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1426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81AD28FF-8F9A-4DC8-8195-7A8E979B3DB5}" type="slidenum">
              <a:rPr lang="de-DE" sz="1200" smtClean="0"/>
              <a:pPr eaLnBrk="1" hangingPunct="1"/>
              <a:t>5</a:t>
            </a:fld>
            <a:endParaRPr lang="de-DE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en-GB" dirty="0"/>
              <a:t>Knowing survival rates is important for studies in different fields. You know this better than me, and I think that you have decided to join this course because you are aware of this.</a:t>
            </a:r>
          </a:p>
          <a:p>
            <a:pPr eaLnBrk="1" hangingPunct="1">
              <a:buFontTx/>
              <a:buChar char="-"/>
            </a:pPr>
            <a:endParaRPr lang="en-GB" dirty="0"/>
          </a:p>
          <a:p>
            <a:pPr eaLnBrk="1" hangingPunct="1">
              <a:buFontTx/>
              <a:buChar char="-"/>
            </a:pPr>
            <a:r>
              <a:rPr lang="en-GB" dirty="0"/>
              <a:t>The principle is easy: give an example.</a:t>
            </a:r>
          </a:p>
          <a:p>
            <a:pPr eaLnBrk="1" hangingPunct="1">
              <a:buFontTx/>
              <a:buChar char="-"/>
            </a:pPr>
            <a:endParaRPr lang="en-GB" dirty="0"/>
          </a:p>
          <a:p>
            <a:pPr eaLnBrk="1" hangingPunct="1">
              <a:buFontTx/>
              <a:buChar char="-"/>
            </a:pPr>
            <a:r>
              <a:rPr lang="en-GB" dirty="0"/>
              <a:t>Big problem: some individuals are overseen. This results in an underestimation of the survival rate. </a:t>
            </a:r>
          </a:p>
        </p:txBody>
      </p:sp>
    </p:spTree>
    <p:extLst>
      <p:ext uri="{BB962C8B-B14F-4D97-AF65-F5344CB8AC3E}">
        <p14:creationId xmlns:p14="http://schemas.microsoft.com/office/powerpoint/2010/main" val="1201489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59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 </a:t>
            </a:r>
            <a:r>
              <a:rPr lang="de-DE" dirty="0" err="1"/>
              <a:t>logit</a:t>
            </a:r>
            <a:r>
              <a:rPr lang="de-DE" dirty="0"/>
              <a:t>(</a:t>
            </a:r>
            <a:r>
              <a:rPr lang="de-DE" dirty="0" err="1"/>
              <a:t>phi</a:t>
            </a:r>
            <a:r>
              <a:rPr lang="de-DE" dirty="0"/>
              <a:t> [</a:t>
            </a:r>
            <a:r>
              <a:rPr lang="de-DE" dirty="0" err="1"/>
              <a:t>i,t</a:t>
            </a:r>
            <a:r>
              <a:rPr lang="de-DE" dirty="0"/>
              <a:t>]) = </a:t>
            </a:r>
            <a:r>
              <a:rPr lang="de-DE" dirty="0" err="1"/>
              <a:t>alpha</a:t>
            </a:r>
            <a:r>
              <a:rPr lang="de-DE" dirty="0"/>
              <a:t> + </a:t>
            </a:r>
            <a:r>
              <a:rPr lang="de-DE" dirty="0" err="1"/>
              <a:t>beta</a:t>
            </a:r>
            <a:r>
              <a:rPr lang="de-DE" dirty="0"/>
              <a:t>*</a:t>
            </a:r>
            <a:r>
              <a:rPr lang="de-DE" dirty="0" err="1"/>
              <a:t>temp</a:t>
            </a:r>
            <a:r>
              <a:rPr lang="de-DE" dirty="0"/>
              <a:t>[t] </a:t>
            </a:r>
          </a:p>
          <a:p>
            <a:pPr eaLnBrk="1" hangingPunct="1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63854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60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 </a:t>
            </a:r>
            <a:r>
              <a:rPr lang="de-DE" dirty="0" err="1"/>
              <a:t>logit</a:t>
            </a:r>
            <a:r>
              <a:rPr lang="de-DE" dirty="0"/>
              <a:t>(</a:t>
            </a:r>
            <a:r>
              <a:rPr lang="de-DE" dirty="0" err="1"/>
              <a:t>phi</a:t>
            </a:r>
            <a:r>
              <a:rPr lang="de-DE" dirty="0"/>
              <a:t> [</a:t>
            </a:r>
            <a:r>
              <a:rPr lang="de-DE" dirty="0" err="1"/>
              <a:t>i,t</a:t>
            </a:r>
            <a:r>
              <a:rPr lang="de-DE" dirty="0"/>
              <a:t>]) = </a:t>
            </a:r>
            <a:r>
              <a:rPr lang="de-DE" dirty="0" err="1"/>
              <a:t>alpha</a:t>
            </a:r>
            <a:r>
              <a:rPr lang="de-DE" dirty="0"/>
              <a:t> + </a:t>
            </a:r>
            <a:r>
              <a:rPr lang="de-DE" dirty="0" err="1"/>
              <a:t>beta</a:t>
            </a:r>
            <a:r>
              <a:rPr lang="de-DE" dirty="0"/>
              <a:t>*</a:t>
            </a:r>
            <a:r>
              <a:rPr lang="de-DE" dirty="0" err="1"/>
              <a:t>temp</a:t>
            </a:r>
            <a:r>
              <a:rPr lang="de-DE" dirty="0"/>
              <a:t>[t] </a:t>
            </a:r>
          </a:p>
          <a:p>
            <a:pPr eaLnBrk="1" hangingPunct="1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04317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61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 </a:t>
            </a:r>
            <a:r>
              <a:rPr lang="de-DE" dirty="0" err="1"/>
              <a:t>logit</a:t>
            </a:r>
            <a:r>
              <a:rPr lang="de-DE" dirty="0"/>
              <a:t>(</a:t>
            </a:r>
            <a:r>
              <a:rPr lang="de-DE" dirty="0" err="1"/>
              <a:t>phi</a:t>
            </a:r>
            <a:r>
              <a:rPr lang="de-DE" dirty="0"/>
              <a:t> [</a:t>
            </a:r>
            <a:r>
              <a:rPr lang="de-DE" dirty="0" err="1"/>
              <a:t>i,t</a:t>
            </a:r>
            <a:r>
              <a:rPr lang="de-DE" dirty="0"/>
              <a:t>]) = </a:t>
            </a:r>
            <a:r>
              <a:rPr lang="de-DE" dirty="0" err="1"/>
              <a:t>alpha</a:t>
            </a:r>
            <a:r>
              <a:rPr lang="de-DE" dirty="0"/>
              <a:t> + </a:t>
            </a:r>
            <a:r>
              <a:rPr lang="de-DE" dirty="0" err="1"/>
              <a:t>beta</a:t>
            </a:r>
            <a:r>
              <a:rPr lang="de-DE" dirty="0"/>
              <a:t>*</a:t>
            </a:r>
            <a:r>
              <a:rPr lang="de-DE" dirty="0" err="1"/>
              <a:t>temp</a:t>
            </a:r>
            <a:r>
              <a:rPr lang="de-DE" dirty="0"/>
              <a:t>[t] </a:t>
            </a:r>
          </a:p>
          <a:p>
            <a:pPr eaLnBrk="1" hangingPunct="1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55121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62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 </a:t>
            </a:r>
            <a:r>
              <a:rPr lang="de-DE" dirty="0" err="1"/>
              <a:t>logit</a:t>
            </a:r>
            <a:r>
              <a:rPr lang="de-DE" dirty="0"/>
              <a:t>(</a:t>
            </a:r>
            <a:r>
              <a:rPr lang="de-DE" dirty="0" err="1"/>
              <a:t>phi</a:t>
            </a:r>
            <a:r>
              <a:rPr lang="de-DE" dirty="0"/>
              <a:t> [</a:t>
            </a:r>
            <a:r>
              <a:rPr lang="de-DE" dirty="0" err="1"/>
              <a:t>i,t</a:t>
            </a:r>
            <a:r>
              <a:rPr lang="de-DE" dirty="0"/>
              <a:t>]) = </a:t>
            </a:r>
            <a:r>
              <a:rPr lang="de-DE" dirty="0" err="1"/>
              <a:t>alpha</a:t>
            </a:r>
            <a:r>
              <a:rPr lang="de-DE" dirty="0"/>
              <a:t> + </a:t>
            </a:r>
            <a:r>
              <a:rPr lang="de-DE" dirty="0" err="1"/>
              <a:t>beta</a:t>
            </a:r>
            <a:r>
              <a:rPr lang="de-DE" dirty="0"/>
              <a:t>*</a:t>
            </a:r>
            <a:r>
              <a:rPr lang="de-DE" dirty="0" err="1"/>
              <a:t>temp</a:t>
            </a:r>
            <a:r>
              <a:rPr lang="de-DE" dirty="0"/>
              <a:t>[t] </a:t>
            </a:r>
          </a:p>
          <a:p>
            <a:pPr eaLnBrk="1" hangingPunct="1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83343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63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 </a:t>
            </a:r>
            <a:r>
              <a:rPr lang="de-DE" dirty="0" err="1"/>
              <a:t>logit</a:t>
            </a:r>
            <a:r>
              <a:rPr lang="de-DE" dirty="0"/>
              <a:t>(</a:t>
            </a:r>
            <a:r>
              <a:rPr lang="de-DE" dirty="0" err="1"/>
              <a:t>phi</a:t>
            </a:r>
            <a:r>
              <a:rPr lang="de-DE" dirty="0"/>
              <a:t> [</a:t>
            </a:r>
            <a:r>
              <a:rPr lang="de-DE" dirty="0" err="1"/>
              <a:t>i,t</a:t>
            </a:r>
            <a:r>
              <a:rPr lang="de-DE" dirty="0"/>
              <a:t>]) = </a:t>
            </a:r>
            <a:r>
              <a:rPr lang="de-DE" dirty="0" err="1"/>
              <a:t>alpha</a:t>
            </a:r>
            <a:r>
              <a:rPr lang="de-DE" dirty="0"/>
              <a:t> + </a:t>
            </a:r>
            <a:r>
              <a:rPr lang="de-DE" dirty="0" err="1"/>
              <a:t>beta</a:t>
            </a:r>
            <a:r>
              <a:rPr lang="de-DE" dirty="0"/>
              <a:t>*</a:t>
            </a:r>
            <a:r>
              <a:rPr lang="de-DE" dirty="0" err="1"/>
              <a:t>temp</a:t>
            </a:r>
            <a:r>
              <a:rPr lang="de-DE" dirty="0"/>
              <a:t>[t] </a:t>
            </a:r>
          </a:p>
          <a:p>
            <a:pPr eaLnBrk="1" hangingPunct="1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2997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64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 </a:t>
            </a:r>
            <a:r>
              <a:rPr lang="de-DE" dirty="0" err="1"/>
              <a:t>logit</a:t>
            </a:r>
            <a:r>
              <a:rPr lang="de-DE" dirty="0"/>
              <a:t>(</a:t>
            </a:r>
            <a:r>
              <a:rPr lang="de-DE" dirty="0" err="1"/>
              <a:t>phi</a:t>
            </a:r>
            <a:r>
              <a:rPr lang="de-DE" dirty="0"/>
              <a:t> [</a:t>
            </a:r>
            <a:r>
              <a:rPr lang="de-DE" dirty="0" err="1"/>
              <a:t>i,t</a:t>
            </a:r>
            <a:r>
              <a:rPr lang="de-DE" dirty="0"/>
              <a:t>]) = </a:t>
            </a:r>
            <a:r>
              <a:rPr lang="de-DE" dirty="0" err="1"/>
              <a:t>alpha</a:t>
            </a:r>
            <a:r>
              <a:rPr lang="de-DE" dirty="0"/>
              <a:t> + </a:t>
            </a:r>
            <a:r>
              <a:rPr lang="de-DE" dirty="0" err="1"/>
              <a:t>beta</a:t>
            </a:r>
            <a:r>
              <a:rPr lang="de-DE" dirty="0"/>
              <a:t>*</a:t>
            </a:r>
            <a:r>
              <a:rPr lang="de-DE" dirty="0" err="1"/>
              <a:t>temp</a:t>
            </a:r>
            <a:r>
              <a:rPr lang="de-DE" dirty="0"/>
              <a:t>[t] </a:t>
            </a:r>
          </a:p>
          <a:p>
            <a:pPr eaLnBrk="1" hangingPunct="1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99958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65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 </a:t>
            </a:r>
            <a:r>
              <a:rPr lang="de-DE" dirty="0" err="1"/>
              <a:t>logit</a:t>
            </a:r>
            <a:r>
              <a:rPr lang="de-DE" dirty="0"/>
              <a:t>(</a:t>
            </a:r>
            <a:r>
              <a:rPr lang="de-DE" dirty="0" err="1"/>
              <a:t>phi</a:t>
            </a:r>
            <a:r>
              <a:rPr lang="de-DE" dirty="0"/>
              <a:t> [</a:t>
            </a:r>
            <a:r>
              <a:rPr lang="de-DE" dirty="0" err="1"/>
              <a:t>i,t</a:t>
            </a:r>
            <a:r>
              <a:rPr lang="de-DE" dirty="0"/>
              <a:t>]) = </a:t>
            </a:r>
            <a:r>
              <a:rPr lang="de-DE" dirty="0" err="1"/>
              <a:t>alpha</a:t>
            </a:r>
            <a:r>
              <a:rPr lang="de-DE" dirty="0"/>
              <a:t> + </a:t>
            </a:r>
            <a:r>
              <a:rPr lang="de-DE" dirty="0" err="1"/>
              <a:t>beta</a:t>
            </a:r>
            <a:r>
              <a:rPr lang="de-DE" dirty="0"/>
              <a:t>*</a:t>
            </a:r>
            <a:r>
              <a:rPr lang="de-DE" dirty="0" err="1"/>
              <a:t>temp</a:t>
            </a:r>
            <a:r>
              <a:rPr lang="de-DE" dirty="0"/>
              <a:t>[t] </a:t>
            </a:r>
          </a:p>
          <a:p>
            <a:pPr eaLnBrk="1" hangingPunct="1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99052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66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 </a:t>
            </a:r>
            <a:r>
              <a:rPr lang="de-DE" dirty="0" err="1"/>
              <a:t>logit</a:t>
            </a:r>
            <a:r>
              <a:rPr lang="de-DE" dirty="0"/>
              <a:t>(</a:t>
            </a:r>
            <a:r>
              <a:rPr lang="de-DE" dirty="0" err="1"/>
              <a:t>phi</a:t>
            </a:r>
            <a:r>
              <a:rPr lang="de-DE" dirty="0"/>
              <a:t> [</a:t>
            </a:r>
            <a:r>
              <a:rPr lang="de-DE" dirty="0" err="1"/>
              <a:t>i,t</a:t>
            </a:r>
            <a:r>
              <a:rPr lang="de-DE" dirty="0"/>
              <a:t>]) = </a:t>
            </a:r>
            <a:r>
              <a:rPr lang="de-DE" dirty="0" err="1"/>
              <a:t>alpha</a:t>
            </a:r>
            <a:r>
              <a:rPr lang="de-DE" dirty="0"/>
              <a:t> + </a:t>
            </a:r>
            <a:r>
              <a:rPr lang="de-DE" dirty="0" err="1"/>
              <a:t>beta</a:t>
            </a:r>
            <a:r>
              <a:rPr lang="de-DE" dirty="0"/>
              <a:t>*</a:t>
            </a:r>
            <a:r>
              <a:rPr lang="de-DE" dirty="0" err="1"/>
              <a:t>temp</a:t>
            </a:r>
            <a:r>
              <a:rPr lang="de-DE" dirty="0"/>
              <a:t>[t] </a:t>
            </a:r>
          </a:p>
          <a:p>
            <a:pPr eaLnBrk="1" hangingPunct="1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290632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67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 </a:t>
            </a:r>
            <a:r>
              <a:rPr lang="de-DE" dirty="0" err="1"/>
              <a:t>logit</a:t>
            </a:r>
            <a:r>
              <a:rPr lang="de-DE" dirty="0"/>
              <a:t>(</a:t>
            </a:r>
            <a:r>
              <a:rPr lang="de-DE" dirty="0" err="1"/>
              <a:t>phi</a:t>
            </a:r>
            <a:r>
              <a:rPr lang="de-DE" dirty="0"/>
              <a:t> [</a:t>
            </a:r>
            <a:r>
              <a:rPr lang="de-DE" dirty="0" err="1"/>
              <a:t>i,t</a:t>
            </a:r>
            <a:r>
              <a:rPr lang="de-DE" dirty="0"/>
              <a:t>]) = </a:t>
            </a:r>
            <a:r>
              <a:rPr lang="de-DE" dirty="0" err="1"/>
              <a:t>alpha</a:t>
            </a:r>
            <a:r>
              <a:rPr lang="de-DE" dirty="0"/>
              <a:t> + </a:t>
            </a:r>
            <a:r>
              <a:rPr lang="de-DE" dirty="0" err="1"/>
              <a:t>beta</a:t>
            </a:r>
            <a:r>
              <a:rPr lang="de-DE" dirty="0"/>
              <a:t>*</a:t>
            </a:r>
            <a:r>
              <a:rPr lang="de-DE" dirty="0" err="1"/>
              <a:t>temp</a:t>
            </a:r>
            <a:r>
              <a:rPr lang="de-DE" dirty="0"/>
              <a:t>[t] </a:t>
            </a:r>
          </a:p>
          <a:p>
            <a:pPr eaLnBrk="1" hangingPunct="1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37627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68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 </a:t>
            </a:r>
            <a:r>
              <a:rPr lang="de-DE" dirty="0" err="1"/>
              <a:t>logit</a:t>
            </a:r>
            <a:r>
              <a:rPr lang="de-DE" dirty="0"/>
              <a:t>(</a:t>
            </a:r>
            <a:r>
              <a:rPr lang="de-DE" dirty="0" err="1"/>
              <a:t>phi</a:t>
            </a:r>
            <a:r>
              <a:rPr lang="de-DE" dirty="0"/>
              <a:t> [</a:t>
            </a:r>
            <a:r>
              <a:rPr lang="de-DE" dirty="0" err="1"/>
              <a:t>i,t</a:t>
            </a:r>
            <a:r>
              <a:rPr lang="de-DE" dirty="0"/>
              <a:t>]) = </a:t>
            </a:r>
            <a:r>
              <a:rPr lang="de-DE" dirty="0" err="1"/>
              <a:t>alpha</a:t>
            </a:r>
            <a:r>
              <a:rPr lang="de-DE" dirty="0"/>
              <a:t> + </a:t>
            </a:r>
            <a:r>
              <a:rPr lang="de-DE" dirty="0" err="1"/>
              <a:t>beta</a:t>
            </a:r>
            <a:r>
              <a:rPr lang="de-DE" dirty="0"/>
              <a:t>*</a:t>
            </a:r>
            <a:r>
              <a:rPr lang="de-DE" dirty="0" err="1"/>
              <a:t>temp</a:t>
            </a:r>
            <a:r>
              <a:rPr lang="de-DE" dirty="0"/>
              <a:t>[t] </a:t>
            </a:r>
          </a:p>
          <a:p>
            <a:pPr eaLnBrk="1" hangingPunct="1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9196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a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estimating</a:t>
            </a:r>
            <a:r>
              <a:rPr lang="de-DE" dirty="0"/>
              <a:t> </a:t>
            </a:r>
            <a:r>
              <a:rPr lang="de-DE" dirty="0" err="1"/>
              <a:t>survival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follow </a:t>
            </a:r>
            <a:r>
              <a:rPr lang="de-DE" dirty="0" err="1"/>
              <a:t>individuals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time. Thus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distinguish</a:t>
            </a:r>
            <a:r>
              <a:rPr lang="de-DE" dirty="0"/>
              <a:t> </a:t>
            </a:r>
            <a:r>
              <a:rPr lang="de-DE" dirty="0" err="1"/>
              <a:t>individuals</a:t>
            </a:r>
            <a:r>
              <a:rPr lang="de-DE" dirty="0"/>
              <a:t>. </a:t>
            </a:r>
          </a:p>
          <a:p>
            <a:pPr eaLnBrk="1" hangingPunct="1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ususally</a:t>
            </a:r>
            <a:r>
              <a:rPr lang="de-DE" dirty="0"/>
              <a:t>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mark</a:t>
            </a:r>
            <a:r>
              <a:rPr lang="de-DE" dirty="0"/>
              <a:t> </a:t>
            </a:r>
            <a:r>
              <a:rPr lang="de-DE" dirty="0" err="1"/>
              <a:t>individuals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rings, </a:t>
            </a:r>
            <a:r>
              <a:rPr lang="de-DE" dirty="0" err="1"/>
              <a:t>wingmarks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– </a:t>
            </a:r>
            <a:r>
              <a:rPr lang="de-DE" dirty="0" err="1"/>
              <a:t>sometimes</a:t>
            </a:r>
            <a:r>
              <a:rPr lang="de-DE" dirty="0"/>
              <a:t> </a:t>
            </a:r>
            <a:r>
              <a:rPr lang="de-DE" dirty="0" err="1"/>
              <a:t>natural</a:t>
            </a:r>
            <a:r>
              <a:rPr lang="de-DE" dirty="0"/>
              <a:t> </a:t>
            </a:r>
            <a:r>
              <a:rPr lang="de-DE" dirty="0" err="1"/>
              <a:t>marks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genetic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.</a:t>
            </a:r>
          </a:p>
          <a:p>
            <a:endParaRPr lang="fr-FR" dirty="0"/>
          </a:p>
          <a:p>
            <a:r>
              <a:rPr lang="fr-FR" dirty="0"/>
              <a:t>Black-</a:t>
            </a:r>
            <a:r>
              <a:rPr lang="fr-FR" dirty="0" err="1"/>
              <a:t>headed</a:t>
            </a:r>
            <a:r>
              <a:rPr lang="fr-FR" dirty="0"/>
              <a:t> </a:t>
            </a:r>
            <a:r>
              <a:rPr lang="fr-FR" dirty="0" err="1"/>
              <a:t>gulls</a:t>
            </a:r>
            <a:endParaRPr lang="fr-FR" dirty="0"/>
          </a:p>
          <a:p>
            <a:r>
              <a:rPr lang="fr-FR" dirty="0"/>
              <a:t>Bighorn </a:t>
            </a:r>
            <a:r>
              <a:rPr lang="fr-FR" dirty="0" err="1"/>
              <a:t>sheep</a:t>
            </a:r>
            <a:endParaRPr lang="fr-FR" dirty="0"/>
          </a:p>
          <a:p>
            <a:r>
              <a:rPr lang="fr-FR" dirty="0"/>
              <a:t>Lynx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1D8EA5-57AF-4059-B69E-BC9EF086811C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9976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69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 </a:t>
            </a:r>
            <a:r>
              <a:rPr lang="de-DE" dirty="0" err="1"/>
              <a:t>logit</a:t>
            </a:r>
            <a:r>
              <a:rPr lang="de-DE" dirty="0"/>
              <a:t>(</a:t>
            </a:r>
            <a:r>
              <a:rPr lang="de-DE" dirty="0" err="1"/>
              <a:t>phi</a:t>
            </a:r>
            <a:r>
              <a:rPr lang="de-DE" dirty="0"/>
              <a:t> [</a:t>
            </a:r>
            <a:r>
              <a:rPr lang="de-DE" dirty="0" err="1"/>
              <a:t>i,t</a:t>
            </a:r>
            <a:r>
              <a:rPr lang="de-DE" dirty="0"/>
              <a:t>]) = </a:t>
            </a:r>
            <a:r>
              <a:rPr lang="de-DE" dirty="0" err="1"/>
              <a:t>alpha</a:t>
            </a:r>
            <a:r>
              <a:rPr lang="de-DE" dirty="0"/>
              <a:t> + </a:t>
            </a:r>
            <a:r>
              <a:rPr lang="de-DE" dirty="0" err="1"/>
              <a:t>beta</a:t>
            </a:r>
            <a:r>
              <a:rPr lang="de-DE" dirty="0"/>
              <a:t>*</a:t>
            </a:r>
            <a:r>
              <a:rPr lang="de-DE" dirty="0" err="1"/>
              <a:t>temp</a:t>
            </a:r>
            <a:r>
              <a:rPr lang="de-DE" dirty="0"/>
              <a:t>[t] </a:t>
            </a:r>
          </a:p>
          <a:p>
            <a:pPr eaLnBrk="1" hangingPunct="1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8396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70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 </a:t>
            </a:r>
            <a:r>
              <a:rPr lang="de-DE" dirty="0" err="1"/>
              <a:t>logit</a:t>
            </a:r>
            <a:r>
              <a:rPr lang="de-DE" dirty="0"/>
              <a:t>(</a:t>
            </a:r>
            <a:r>
              <a:rPr lang="de-DE" dirty="0" err="1"/>
              <a:t>phi</a:t>
            </a:r>
            <a:r>
              <a:rPr lang="de-DE" dirty="0"/>
              <a:t> [</a:t>
            </a:r>
            <a:r>
              <a:rPr lang="de-DE" dirty="0" err="1"/>
              <a:t>i,t</a:t>
            </a:r>
            <a:r>
              <a:rPr lang="de-DE" dirty="0"/>
              <a:t>]) = </a:t>
            </a:r>
            <a:r>
              <a:rPr lang="de-DE" dirty="0" err="1"/>
              <a:t>alpha</a:t>
            </a:r>
            <a:r>
              <a:rPr lang="de-DE" dirty="0"/>
              <a:t> + </a:t>
            </a:r>
            <a:r>
              <a:rPr lang="de-DE" dirty="0" err="1"/>
              <a:t>beta</a:t>
            </a:r>
            <a:r>
              <a:rPr lang="de-DE" dirty="0"/>
              <a:t>*</a:t>
            </a:r>
            <a:r>
              <a:rPr lang="de-DE" dirty="0" err="1"/>
              <a:t>temp</a:t>
            </a:r>
            <a:r>
              <a:rPr lang="de-DE" dirty="0"/>
              <a:t>[t] </a:t>
            </a:r>
          </a:p>
          <a:p>
            <a:pPr eaLnBrk="1" hangingPunct="1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43623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71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 </a:t>
            </a:r>
            <a:r>
              <a:rPr lang="de-DE" dirty="0" err="1"/>
              <a:t>logit</a:t>
            </a:r>
            <a:r>
              <a:rPr lang="de-DE" dirty="0"/>
              <a:t>(</a:t>
            </a:r>
            <a:r>
              <a:rPr lang="de-DE" dirty="0" err="1"/>
              <a:t>phi</a:t>
            </a:r>
            <a:r>
              <a:rPr lang="de-DE" dirty="0"/>
              <a:t> [</a:t>
            </a:r>
            <a:r>
              <a:rPr lang="de-DE" dirty="0" err="1"/>
              <a:t>i,t</a:t>
            </a:r>
            <a:r>
              <a:rPr lang="de-DE" dirty="0"/>
              <a:t>]) = </a:t>
            </a:r>
            <a:r>
              <a:rPr lang="de-DE" dirty="0" err="1"/>
              <a:t>alpha</a:t>
            </a:r>
            <a:r>
              <a:rPr lang="de-DE" dirty="0"/>
              <a:t> + </a:t>
            </a:r>
            <a:r>
              <a:rPr lang="de-DE" dirty="0" err="1"/>
              <a:t>beta</a:t>
            </a:r>
            <a:r>
              <a:rPr lang="de-DE" dirty="0"/>
              <a:t>*</a:t>
            </a:r>
            <a:r>
              <a:rPr lang="de-DE" dirty="0" err="1"/>
              <a:t>temp</a:t>
            </a:r>
            <a:r>
              <a:rPr lang="de-DE" dirty="0"/>
              <a:t>[t] </a:t>
            </a:r>
          </a:p>
          <a:p>
            <a:pPr eaLnBrk="1" hangingPunct="1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42213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72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312238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73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65888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74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303486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75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72713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76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02945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77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78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4733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a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estimating</a:t>
            </a:r>
            <a:r>
              <a:rPr lang="de-DE" dirty="0"/>
              <a:t> </a:t>
            </a:r>
            <a:r>
              <a:rPr lang="de-DE" dirty="0" err="1"/>
              <a:t>survival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follow </a:t>
            </a:r>
            <a:r>
              <a:rPr lang="de-DE" dirty="0" err="1"/>
              <a:t>individuals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time. Thus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distinguish</a:t>
            </a:r>
            <a:r>
              <a:rPr lang="de-DE" dirty="0"/>
              <a:t> </a:t>
            </a:r>
            <a:r>
              <a:rPr lang="de-DE" dirty="0" err="1"/>
              <a:t>individuals</a:t>
            </a:r>
            <a:r>
              <a:rPr lang="de-DE" dirty="0"/>
              <a:t>. </a:t>
            </a:r>
          </a:p>
          <a:p>
            <a:pPr eaLnBrk="1" hangingPunct="1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ususally</a:t>
            </a:r>
            <a:r>
              <a:rPr lang="de-DE" dirty="0"/>
              <a:t>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mark</a:t>
            </a:r>
            <a:r>
              <a:rPr lang="de-DE" dirty="0"/>
              <a:t> </a:t>
            </a:r>
            <a:r>
              <a:rPr lang="de-DE" dirty="0" err="1"/>
              <a:t>individuals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rings, </a:t>
            </a:r>
            <a:r>
              <a:rPr lang="de-DE" dirty="0" err="1"/>
              <a:t>wingmarks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– </a:t>
            </a:r>
            <a:r>
              <a:rPr lang="de-DE" dirty="0" err="1"/>
              <a:t>sometimes</a:t>
            </a:r>
            <a:r>
              <a:rPr lang="de-DE" dirty="0"/>
              <a:t> </a:t>
            </a:r>
            <a:r>
              <a:rPr lang="de-DE" dirty="0" err="1"/>
              <a:t>natural</a:t>
            </a:r>
            <a:r>
              <a:rPr lang="de-DE" dirty="0"/>
              <a:t> </a:t>
            </a:r>
            <a:r>
              <a:rPr lang="de-DE" dirty="0" err="1"/>
              <a:t>marks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genetic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.</a:t>
            </a:r>
          </a:p>
          <a:p>
            <a:endParaRPr lang="fr-FR" dirty="0"/>
          </a:p>
          <a:p>
            <a:r>
              <a:rPr lang="fr-FR" dirty="0"/>
              <a:t>Black-</a:t>
            </a:r>
            <a:r>
              <a:rPr lang="fr-FR" dirty="0" err="1"/>
              <a:t>headed</a:t>
            </a:r>
            <a:r>
              <a:rPr lang="fr-FR" dirty="0"/>
              <a:t> </a:t>
            </a:r>
            <a:r>
              <a:rPr lang="fr-FR" dirty="0" err="1"/>
              <a:t>gulls</a:t>
            </a:r>
            <a:endParaRPr lang="fr-FR" dirty="0"/>
          </a:p>
          <a:p>
            <a:r>
              <a:rPr lang="fr-FR" dirty="0"/>
              <a:t>Bighorn </a:t>
            </a:r>
            <a:r>
              <a:rPr lang="fr-FR" dirty="0" err="1"/>
              <a:t>sheep</a:t>
            </a:r>
            <a:endParaRPr lang="fr-FR" dirty="0"/>
          </a:p>
          <a:p>
            <a:r>
              <a:rPr lang="fr-FR" dirty="0"/>
              <a:t>Lynx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1D8EA5-57AF-4059-B69E-BC9EF086811C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8009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79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922467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81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068322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82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23008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83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84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BDDA26BB-40E7-42D1-B833-BCA790609BBC}" type="slidenum">
              <a:rPr lang="de-DE" sz="1200" smtClean="0"/>
              <a:pPr eaLnBrk="1" hangingPunct="1"/>
              <a:t>85</a:t>
            </a:fld>
            <a:endParaRPr lang="de-DE" sz="1200"/>
          </a:p>
        </p:txBody>
      </p:sp>
      <p:sp>
        <p:nvSpPr>
          <p:cNvPr id="7577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5780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DA200E24-83E9-44CE-9D0E-3C1D2DF1A8C5}" type="slidenum">
              <a:rPr lang="de-DE" sz="1200" smtClean="0"/>
              <a:pPr eaLnBrk="1" hangingPunct="1"/>
              <a:t>86</a:t>
            </a:fld>
            <a:endParaRPr lang="de-DE" sz="120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D0C6DD6-FC6E-4A26-9A6C-EEF138D9670A}" type="slidenum">
              <a:rPr lang="de-DE" sz="1200" smtClean="0"/>
              <a:pPr eaLnBrk="1" hangingPunct="1"/>
              <a:t>87</a:t>
            </a:fld>
            <a:endParaRPr lang="de-DE" sz="120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3AD43149-FCB1-43D4-BDE7-554CA53DF81A}" type="slidenum">
              <a:rPr lang="de-DE" sz="1200" smtClean="0"/>
              <a:pPr eaLnBrk="1" hangingPunct="1"/>
              <a:t>88</a:t>
            </a:fld>
            <a:endParaRPr lang="de-DE" sz="120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CF28771E-EE7A-42C9-978C-F518B40BC5C6}" type="slidenum">
              <a:rPr lang="de-DE" sz="1200" smtClean="0"/>
              <a:pPr eaLnBrk="1" hangingPunct="1"/>
              <a:t>89</a:t>
            </a:fld>
            <a:endParaRPr lang="de-DE" sz="120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a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estimating</a:t>
            </a:r>
            <a:r>
              <a:rPr lang="de-DE" dirty="0"/>
              <a:t> </a:t>
            </a:r>
            <a:r>
              <a:rPr lang="de-DE" dirty="0" err="1"/>
              <a:t>survival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follow </a:t>
            </a:r>
            <a:r>
              <a:rPr lang="de-DE" dirty="0" err="1"/>
              <a:t>individuals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time. Thus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distinguish</a:t>
            </a:r>
            <a:r>
              <a:rPr lang="de-DE" dirty="0"/>
              <a:t> </a:t>
            </a:r>
            <a:r>
              <a:rPr lang="de-DE" dirty="0" err="1"/>
              <a:t>individuals</a:t>
            </a:r>
            <a:r>
              <a:rPr lang="de-DE" dirty="0"/>
              <a:t>. </a:t>
            </a:r>
          </a:p>
          <a:p>
            <a:pPr eaLnBrk="1" hangingPunct="1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ususally</a:t>
            </a:r>
            <a:r>
              <a:rPr lang="de-DE" dirty="0"/>
              <a:t>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mark</a:t>
            </a:r>
            <a:r>
              <a:rPr lang="de-DE" dirty="0"/>
              <a:t> </a:t>
            </a:r>
            <a:r>
              <a:rPr lang="de-DE" dirty="0" err="1"/>
              <a:t>individuals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rings, </a:t>
            </a:r>
            <a:r>
              <a:rPr lang="de-DE" dirty="0" err="1"/>
              <a:t>wingmarks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– </a:t>
            </a:r>
            <a:r>
              <a:rPr lang="de-DE" dirty="0" err="1"/>
              <a:t>sometimes</a:t>
            </a:r>
            <a:r>
              <a:rPr lang="de-DE" dirty="0"/>
              <a:t> </a:t>
            </a:r>
            <a:r>
              <a:rPr lang="de-DE" dirty="0" err="1"/>
              <a:t>natural</a:t>
            </a:r>
            <a:r>
              <a:rPr lang="de-DE" dirty="0"/>
              <a:t> </a:t>
            </a:r>
            <a:r>
              <a:rPr lang="de-DE" dirty="0" err="1"/>
              <a:t>marks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genetic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.</a:t>
            </a:r>
          </a:p>
          <a:p>
            <a:endParaRPr lang="fr-FR" dirty="0"/>
          </a:p>
          <a:p>
            <a:r>
              <a:rPr lang="fr-FR" dirty="0"/>
              <a:t>Black-</a:t>
            </a:r>
            <a:r>
              <a:rPr lang="fr-FR" dirty="0" err="1"/>
              <a:t>headed</a:t>
            </a:r>
            <a:r>
              <a:rPr lang="fr-FR" dirty="0"/>
              <a:t> </a:t>
            </a:r>
            <a:r>
              <a:rPr lang="fr-FR" dirty="0" err="1"/>
              <a:t>gulls</a:t>
            </a:r>
            <a:endParaRPr lang="fr-FR" dirty="0"/>
          </a:p>
          <a:p>
            <a:r>
              <a:rPr lang="fr-FR" dirty="0"/>
              <a:t>Bighorn </a:t>
            </a:r>
            <a:r>
              <a:rPr lang="fr-FR" dirty="0" err="1"/>
              <a:t>sheep</a:t>
            </a:r>
            <a:endParaRPr lang="fr-FR" dirty="0"/>
          </a:p>
          <a:p>
            <a:r>
              <a:rPr lang="fr-FR" dirty="0"/>
              <a:t>Lynx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1D8EA5-57AF-4059-B69E-BC9EF086811C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456047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86361E3F-88B1-433B-8C45-EA03C1450CF9}" type="slidenum">
              <a:rPr lang="de-DE" sz="1200" smtClean="0"/>
              <a:pPr eaLnBrk="1" hangingPunct="1"/>
              <a:t>90</a:t>
            </a:fld>
            <a:endParaRPr lang="de-DE" sz="120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91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92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93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94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95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96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Courtesy</a:t>
            </a:r>
            <a:r>
              <a:rPr lang="fr-FR" dirty="0"/>
              <a:t> Jose </a:t>
            </a:r>
            <a:r>
              <a:rPr lang="fr-FR" dirty="0" err="1"/>
              <a:t>Lahoz-Monfort</a:t>
            </a:r>
            <a:r>
              <a:rPr lang="fr-FR" dirty="0"/>
              <a:t> &amp; Sarah </a:t>
            </a:r>
            <a:r>
              <a:rPr lang="fr-FR" dirty="0" err="1"/>
              <a:t>Wanless</a:t>
            </a:r>
            <a:endParaRPr lang="fr-FR" dirty="0"/>
          </a:p>
          <a:p>
            <a:r>
              <a:rPr lang="fr-FR" dirty="0"/>
              <a:t>Common guillemots</a:t>
            </a:r>
          </a:p>
          <a:p>
            <a:r>
              <a:rPr lang="fr-FR" dirty="0"/>
              <a:t>Isle of May in Scotland</a:t>
            </a:r>
          </a:p>
          <a:p>
            <a:r>
              <a:rPr lang="fr-FR" dirty="0"/>
              <a:t>https://</a:t>
            </a:r>
            <a:r>
              <a:rPr lang="fr-FR" dirty="0" err="1"/>
              <a:t>bit.ly</a:t>
            </a:r>
            <a:r>
              <a:rPr lang="fr-FR" dirty="0"/>
              <a:t>/390ABBu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1D8EA5-57AF-4059-B69E-BC9EF086811C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5004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6EFD6954-498C-4B88-8A40-B3764F87F973}" type="slidenum">
              <a:rPr lang="de-DE" sz="1200"/>
              <a:pPr algn="r" eaLnBrk="1" hangingPunct="1"/>
              <a:t>12</a:t>
            </a:fld>
            <a:endParaRPr lang="de-DE" sz="120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sz="2400" dirty="0"/>
              <a:t>The </a:t>
            </a:r>
            <a:r>
              <a:rPr lang="de-DE" sz="2400" dirty="0" err="1"/>
              <a:t>data</a:t>
            </a:r>
            <a:r>
              <a:rPr lang="de-DE" sz="2400" dirty="0"/>
              <a:t> </a:t>
            </a:r>
            <a:r>
              <a:rPr lang="de-DE" sz="2400" dirty="0" err="1"/>
              <a:t>you</a:t>
            </a:r>
            <a:r>
              <a:rPr lang="de-DE" sz="2400" dirty="0"/>
              <a:t> </a:t>
            </a:r>
            <a:r>
              <a:rPr lang="de-DE" sz="2400" dirty="0" err="1"/>
              <a:t>wish</a:t>
            </a:r>
            <a:r>
              <a:rPr lang="de-DE" sz="2400" dirty="0"/>
              <a:t> </a:t>
            </a:r>
            <a:r>
              <a:rPr lang="de-DE" sz="2400" dirty="0" err="1"/>
              <a:t>you</a:t>
            </a:r>
            <a:r>
              <a:rPr lang="de-DE" sz="2400" dirty="0"/>
              <a:t> </a:t>
            </a:r>
            <a:r>
              <a:rPr lang="de-DE" sz="2400" dirty="0" err="1"/>
              <a:t>had</a:t>
            </a:r>
            <a:r>
              <a:rPr lang="de-DE" sz="2400" dirty="0"/>
              <a:t>.</a:t>
            </a:r>
          </a:p>
          <a:p>
            <a:pPr eaLnBrk="1" hangingPunct="1">
              <a:buFontTx/>
              <a:buChar char="-"/>
            </a:pPr>
            <a:endParaRPr lang="de-DE" sz="2400" dirty="0"/>
          </a:p>
          <a:p>
            <a:pPr eaLnBrk="1" hangingPunct="1">
              <a:buFontTx/>
              <a:buChar char="-"/>
            </a:pPr>
            <a:endParaRPr lang="de-DE" sz="2400" dirty="0"/>
          </a:p>
          <a:p>
            <a:pPr eaLnBrk="1" hangingPunct="1"/>
            <a:endParaRPr lang="de-DE" sz="2400" dirty="0"/>
          </a:p>
          <a:p>
            <a:pPr eaLnBrk="1" hangingPunct="1">
              <a:buFontTx/>
              <a:buChar char="-"/>
            </a:pPr>
            <a:endParaRPr lang="de-DE" sz="2400" dirty="0"/>
          </a:p>
          <a:p>
            <a:pPr eaLnBrk="1" hangingPunct="1">
              <a:buFontTx/>
              <a:buChar char="-"/>
            </a:pPr>
            <a:endParaRPr lang="de-DE" sz="24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Bayesian workshop\Buch Projekt\Bilder\5574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539" y="0"/>
            <a:ext cx="904258" cy="604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CA9C24-2857-4926-988C-4590BE06CB3F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6795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06B60A-AEAB-449C-84AA-B1BEA67E0F31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777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508000"/>
            <a:ext cx="19431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08000"/>
            <a:ext cx="56769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1436F-6A39-444F-9271-7B9FED03A21B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8528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5E630F-D6C7-4F9F-A2A2-75EA103AA873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238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F1C94D-FB95-402C-899C-7E435BD46F9A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956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51000"/>
            <a:ext cx="3810000" cy="3429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51000"/>
            <a:ext cx="3810000" cy="3429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D5AC5D-3212-4F14-A676-B874C3F8008A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6907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D7B390-6840-480D-A526-1B8C2FDF3DCD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953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F82F3-17FD-44B5-A32B-51C0CD791BC7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4817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54B661-FEA0-465F-9745-6A4783D5717C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0790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CE3738-61FA-486D-BD4B-C76C5F046C5F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9899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CH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C63F4D-3DBF-42F7-AF19-BB06B91B02EE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3515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508000"/>
            <a:ext cx="77724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51000"/>
            <a:ext cx="77724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52070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5207000"/>
            <a:ext cx="2895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52070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822F5730-CAC2-427D-9848-0ECC8BA08526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0.wmf"/><Relationship Id="rId4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0.wmf"/><Relationship Id="rId4" Type="http://schemas.openxmlformats.org/officeDocument/2006/relationships/oleObject" Target="../embeddings/oleObject2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0.wmf"/><Relationship Id="rId4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0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21.w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5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6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2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26.wmf"/><Relationship Id="rId4" Type="http://schemas.openxmlformats.org/officeDocument/2006/relationships/oleObject" Target="../embeddings/oleObject8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33.png"/><Relationship Id="rId5" Type="http://schemas.openxmlformats.org/officeDocument/2006/relationships/image" Target="../media/image28.wmf"/><Relationship Id="rId10" Type="http://schemas.openxmlformats.org/officeDocument/2006/relationships/image" Target="../media/image30.png"/><Relationship Id="rId4" Type="http://schemas.openxmlformats.org/officeDocument/2006/relationships/oleObject" Target="../embeddings/oleObject10.bin"/><Relationship Id="rId9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6.png"/><Relationship Id="rId11" Type="http://schemas.openxmlformats.org/officeDocument/2006/relationships/image" Target="../media/image34.wmf"/><Relationship Id="rId5" Type="http://schemas.openxmlformats.org/officeDocument/2006/relationships/image" Target="../media/image29.wmf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14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14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14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14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14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14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36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36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36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36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36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36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36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39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39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4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39.wmf"/><Relationship Id="rId4" Type="http://schemas.openxmlformats.org/officeDocument/2006/relationships/oleObject" Target="../embeddings/oleObject18.bin"/><Relationship Id="rId9" Type="http://schemas.openxmlformats.org/officeDocument/2006/relationships/image" Target="../media/image41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39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22.bin"/><Relationship Id="rId10" Type="http://schemas.openxmlformats.org/officeDocument/2006/relationships/image" Target="../media/image44.wmf"/><Relationship Id="rId4" Type="http://schemas.openxmlformats.org/officeDocument/2006/relationships/image" Target="../media/image39.wmf"/><Relationship Id="rId9" Type="http://schemas.openxmlformats.org/officeDocument/2006/relationships/oleObject" Target="../embeddings/oleObject24.bin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png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50.wmf"/><Relationship Id="rId4" Type="http://schemas.openxmlformats.org/officeDocument/2006/relationships/oleObject" Target="../embeddings/oleObject25.bin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7" Type="http://schemas.openxmlformats.org/officeDocument/2006/relationships/image" Target="../media/image5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52.wmf"/><Relationship Id="rId4" Type="http://schemas.openxmlformats.org/officeDocument/2006/relationships/oleObject" Target="../embeddings/oleObject26.bin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766450"/>
            <a:ext cx="7772400" cy="952500"/>
          </a:xfrm>
        </p:spPr>
        <p:txBody>
          <a:bodyPr/>
          <a:lstStyle/>
          <a:p>
            <a:pPr eaLnBrk="1" hangingPunct="1"/>
            <a:r>
              <a:rPr lang="en-US" sz="2400" dirty="0">
                <a:solidFill>
                  <a:srgbClr val="000000"/>
                </a:solidFill>
                <a:latin typeface="Calibri"/>
              </a:rPr>
              <a:t>Bayesian integrated population modeling using JAGS</a:t>
            </a:r>
            <a:br>
              <a:rPr lang="de-CH" dirty="0">
                <a:solidFill>
                  <a:schemeClr val="tx1"/>
                </a:solidFill>
                <a:latin typeface="Calibri" pitchFamily="34" charset="0"/>
              </a:rPr>
            </a:br>
            <a:br>
              <a:rPr lang="de-CH" sz="4000" dirty="0">
                <a:solidFill>
                  <a:schemeClr val="tx1"/>
                </a:solidFill>
                <a:latin typeface="Calibri" pitchFamily="34" charset="0"/>
              </a:rPr>
            </a:br>
            <a:r>
              <a:rPr lang="de-DE" sz="6000" dirty="0" err="1">
                <a:solidFill>
                  <a:schemeClr val="tx1"/>
                </a:solidFill>
                <a:latin typeface="Calibri" pitchFamily="34" charset="0"/>
              </a:rPr>
              <a:t>Estimation</a:t>
            </a:r>
            <a:r>
              <a:rPr lang="de-DE" sz="6000" dirty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de-DE" sz="6000" dirty="0" err="1">
                <a:solidFill>
                  <a:schemeClr val="tx1"/>
                </a:solidFill>
                <a:latin typeface="Calibri" pitchFamily="34" charset="0"/>
              </a:rPr>
              <a:t>of</a:t>
            </a:r>
            <a:r>
              <a:rPr lang="de-DE" sz="6000" dirty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de-DE" sz="6000" dirty="0" err="1">
                <a:solidFill>
                  <a:schemeClr val="tx1"/>
                </a:solidFill>
                <a:latin typeface="Calibri" pitchFamily="34" charset="0"/>
              </a:rPr>
              <a:t>survival</a:t>
            </a:r>
            <a:r>
              <a:rPr lang="de-DE" sz="6000" dirty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de-DE" sz="6000" dirty="0" err="1">
                <a:solidFill>
                  <a:schemeClr val="tx1"/>
                </a:solidFill>
                <a:latin typeface="Calibri" pitchFamily="34" charset="0"/>
              </a:rPr>
              <a:t>probabilities</a:t>
            </a:r>
            <a:r>
              <a:rPr lang="de-DE" sz="6000" dirty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de-DE" sz="6000" dirty="0" err="1">
                <a:solidFill>
                  <a:schemeClr val="tx1"/>
                </a:solidFill>
                <a:latin typeface="Calibri" pitchFamily="34" charset="0"/>
              </a:rPr>
              <a:t>using</a:t>
            </a:r>
            <a:r>
              <a:rPr lang="de-DE" sz="6000" dirty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de-DE" sz="6000" dirty="0" err="1">
                <a:solidFill>
                  <a:schemeClr val="tx1"/>
                </a:solidFill>
                <a:latin typeface="Calibri" pitchFamily="34" charset="0"/>
              </a:rPr>
              <a:t>capture-recapture</a:t>
            </a:r>
            <a:r>
              <a:rPr lang="de-DE" sz="6000" dirty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de-DE" sz="6000" dirty="0" err="1">
                <a:solidFill>
                  <a:schemeClr val="tx1"/>
                </a:solidFill>
                <a:latin typeface="Calibri" pitchFamily="34" charset="0"/>
              </a:rPr>
              <a:t>data</a:t>
            </a:r>
            <a:r>
              <a:rPr lang="de-CH" sz="6000" dirty="0">
                <a:solidFill>
                  <a:schemeClr val="tx1"/>
                </a:solidFill>
                <a:latin typeface="Calibri" pitchFamily="34" charset="0"/>
              </a:rPr>
              <a:t> </a:t>
            </a:r>
            <a:br>
              <a:rPr lang="de-CH" sz="3200" dirty="0">
                <a:solidFill>
                  <a:schemeClr val="tx1"/>
                </a:solidFill>
                <a:latin typeface="Calibri" pitchFamily="34" charset="0"/>
              </a:rPr>
            </a:br>
            <a:br>
              <a:rPr lang="de-CH" sz="3200" dirty="0">
                <a:solidFill>
                  <a:schemeClr val="tx1"/>
                </a:solidFill>
                <a:latin typeface="Verdana" pitchFamily="34" charset="0"/>
              </a:rPr>
            </a:br>
            <a:br>
              <a:rPr lang="de-CH" sz="3200" dirty="0">
                <a:solidFill>
                  <a:schemeClr val="tx1"/>
                </a:solidFill>
                <a:latin typeface="Verdana" pitchFamily="34" charset="0"/>
              </a:rPr>
            </a:br>
            <a:br>
              <a:rPr lang="de-CH" sz="3200" dirty="0">
                <a:solidFill>
                  <a:schemeClr val="tx1"/>
                </a:solidFill>
                <a:latin typeface="Verdana" pitchFamily="34" charset="0"/>
              </a:rPr>
            </a:br>
            <a:br>
              <a:rPr lang="de-CH" sz="1800" dirty="0">
                <a:solidFill>
                  <a:schemeClr val="tx1"/>
                </a:solidFill>
                <a:latin typeface="Verdana" pitchFamily="34" charset="0"/>
              </a:rPr>
            </a:br>
            <a:br>
              <a:rPr lang="de-CH" sz="3200" dirty="0">
                <a:solidFill>
                  <a:schemeClr val="tx1"/>
                </a:solidFill>
                <a:latin typeface="Verdana" pitchFamily="34" charset="0"/>
              </a:rPr>
            </a:br>
            <a:endParaRPr lang="en-GB" sz="3200" dirty="0">
              <a:solidFill>
                <a:schemeClr val="tx1"/>
              </a:solidFill>
              <a:latin typeface="Verdana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42925" y="261938"/>
            <a:ext cx="7772400" cy="9525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l" eaLnBrk="1" hangingPunct="1"/>
            <a:r>
              <a:rPr lang="de-DE" sz="2800" b="1" kern="0" dirty="0" err="1">
                <a:latin typeface="Calibri" pitchFamily="34" charset="0"/>
              </a:rPr>
              <a:t>Marking</a:t>
            </a:r>
            <a:r>
              <a:rPr lang="de-DE" sz="2800" b="1" kern="0" dirty="0">
                <a:latin typeface="Calibri" pitchFamily="34" charset="0"/>
              </a:rPr>
              <a:t>, </a:t>
            </a:r>
            <a:r>
              <a:rPr lang="de-DE" sz="2800" b="1" kern="0" dirty="0" err="1">
                <a:latin typeface="Calibri" pitchFamily="34" charset="0"/>
              </a:rPr>
              <a:t>recaptures</a:t>
            </a:r>
            <a:r>
              <a:rPr lang="de-DE" sz="2800" b="1" kern="0" dirty="0">
                <a:latin typeface="Calibri" pitchFamily="34" charset="0"/>
              </a:rPr>
              <a:t> </a:t>
            </a:r>
            <a:r>
              <a:rPr lang="de-DE" sz="2800" b="1" kern="0" dirty="0" err="1">
                <a:latin typeface="Calibri" pitchFamily="34" charset="0"/>
              </a:rPr>
              <a:t>and</a:t>
            </a:r>
            <a:r>
              <a:rPr lang="de-DE" sz="2800" b="1" kern="0" dirty="0">
                <a:latin typeface="Calibri" pitchFamily="34" charset="0"/>
              </a:rPr>
              <a:t> </a:t>
            </a:r>
            <a:r>
              <a:rPr lang="de-DE" sz="2800" b="1" kern="0" dirty="0" err="1">
                <a:latin typeface="Calibri" pitchFamily="34" charset="0"/>
              </a:rPr>
              <a:t>resightings</a:t>
            </a:r>
            <a:endParaRPr lang="en-GB" sz="2800" b="1" kern="0" dirty="0">
              <a:latin typeface="Calibri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901484" y="1460500"/>
            <a:ext cx="2128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i="1" dirty="0" err="1">
                <a:latin typeface="Calibri" panose="020F0502020204030204" pitchFamily="34" charset="0"/>
              </a:rPr>
              <a:t>Artificial</a:t>
            </a:r>
            <a:r>
              <a:rPr lang="de-CH" b="1" i="1" dirty="0">
                <a:latin typeface="Calibri" panose="020F0502020204030204" pitchFamily="34" charset="0"/>
              </a:rPr>
              <a:t> </a:t>
            </a:r>
            <a:r>
              <a:rPr lang="de-CH" b="1" i="1" dirty="0" err="1">
                <a:latin typeface="Calibri" panose="020F0502020204030204" pitchFamily="34" charset="0"/>
              </a:rPr>
              <a:t>marks</a:t>
            </a:r>
            <a:endParaRPr lang="de-CH" b="1" i="1" dirty="0">
              <a:latin typeface="Calibri" panose="020F0502020204030204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4956787" y="3860216"/>
            <a:ext cx="2017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i="1" dirty="0">
                <a:latin typeface="Calibri" panose="020F0502020204030204" pitchFamily="34" charset="0"/>
              </a:rPr>
              <a:t>Natural </a:t>
            </a:r>
            <a:r>
              <a:rPr lang="de-CH" b="1" i="1" dirty="0" err="1">
                <a:latin typeface="Calibri" panose="020F0502020204030204" pitchFamily="34" charset="0"/>
              </a:rPr>
              <a:t>marks</a:t>
            </a:r>
            <a:endParaRPr lang="de-CH" b="1" i="1" dirty="0">
              <a:latin typeface="Calibri" panose="020F050202020403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4697995" y="5029608"/>
            <a:ext cx="4240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i="1" dirty="0">
                <a:latin typeface="Calibri" panose="020F0502020204030204" pitchFamily="34" charset="0"/>
              </a:rPr>
              <a:t>… also </a:t>
            </a:r>
            <a:r>
              <a:rPr lang="de-CH" b="1" i="1" dirty="0" err="1">
                <a:latin typeface="Calibri" panose="020F0502020204030204" pitchFamily="34" charset="0"/>
              </a:rPr>
              <a:t>genetic</a:t>
            </a:r>
            <a:r>
              <a:rPr lang="de-CH" b="1" i="1" dirty="0">
                <a:latin typeface="Calibri" panose="020F0502020204030204" pitchFamily="34" charset="0"/>
              </a:rPr>
              <a:t> &amp; </a:t>
            </a:r>
            <a:r>
              <a:rPr lang="de-CH" b="1" i="1" dirty="0" err="1">
                <a:latin typeface="Calibri" panose="020F0502020204030204" pitchFamily="34" charset="0"/>
              </a:rPr>
              <a:t>acoustic</a:t>
            </a:r>
            <a:r>
              <a:rPr lang="de-CH" b="1" i="1" dirty="0">
                <a:latin typeface="Calibri" panose="020F0502020204030204" pitchFamily="34" charset="0"/>
              </a:rPr>
              <a:t> </a:t>
            </a:r>
            <a:r>
              <a:rPr lang="de-CH" b="1" i="1" dirty="0" err="1">
                <a:latin typeface="Calibri" panose="020F0502020204030204" pitchFamily="34" charset="0"/>
              </a:rPr>
              <a:t>marks</a:t>
            </a:r>
            <a:endParaRPr lang="de-CH" b="1" i="1" dirty="0">
              <a:latin typeface="Calibri" panose="020F050202020403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0CF6659-6BD7-2549-95D9-1E6AE305A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77" y="3197641"/>
            <a:ext cx="2754000" cy="20628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6C44B81-21A1-A84E-A1D0-8AF3E80795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14" y="1055688"/>
            <a:ext cx="2597761" cy="178902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62B0F49-96FE-1740-95B6-36111A2490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176" y="927873"/>
            <a:ext cx="1483824" cy="20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42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01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6" y="2623925"/>
            <a:ext cx="4916804" cy="3039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375284" y="140018"/>
            <a:ext cx="8546293" cy="9525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l" eaLnBrk="1" hangingPunct="1"/>
            <a:r>
              <a:rPr lang="de-DE" sz="2800" b="1" kern="0" dirty="0">
                <a:latin typeface="Calibri" pitchFamily="34" charset="0"/>
              </a:rPr>
              <a:t>Individual </a:t>
            </a:r>
            <a:r>
              <a:rPr lang="de-DE" sz="2800" b="1" kern="0" dirty="0" err="1">
                <a:latin typeface="Calibri" pitchFamily="34" charset="0"/>
              </a:rPr>
              <a:t>capture</a:t>
            </a:r>
            <a:r>
              <a:rPr lang="de-DE" sz="2800" b="1" kern="0" dirty="0">
                <a:latin typeface="Calibri" pitchFamily="34" charset="0"/>
              </a:rPr>
              <a:t> </a:t>
            </a:r>
            <a:r>
              <a:rPr lang="de-DE" sz="2800" b="1" kern="0" dirty="0" err="1">
                <a:latin typeface="Calibri" pitchFamily="34" charset="0"/>
              </a:rPr>
              <a:t>histories</a:t>
            </a:r>
            <a:r>
              <a:rPr lang="de-DE" sz="2800" b="1" kern="0" dirty="0">
                <a:latin typeface="Calibri" pitchFamily="34" charset="0"/>
              </a:rPr>
              <a:t> – longitudinal </a:t>
            </a:r>
            <a:r>
              <a:rPr lang="de-DE" sz="2800" b="1" kern="0" dirty="0" err="1">
                <a:latin typeface="Calibri" pitchFamily="34" charset="0"/>
              </a:rPr>
              <a:t>monitoring</a:t>
            </a:r>
            <a:endParaRPr lang="en-GB" sz="2800" b="1" kern="0" dirty="0">
              <a:latin typeface="Calibri" pitchFamily="34" charset="0"/>
            </a:endParaRPr>
          </a:p>
        </p:txBody>
      </p:sp>
      <p:pic>
        <p:nvPicPr>
          <p:cNvPr id="1710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4" y="788671"/>
            <a:ext cx="6839102" cy="1711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10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6" y="3754745"/>
            <a:ext cx="1075334" cy="190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101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080" y="2618902"/>
            <a:ext cx="1540840" cy="150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EB2C34D-778E-8845-9FE9-38A32C98A608}"/>
              </a:ext>
            </a:extLst>
          </p:cNvPr>
          <p:cNvSpPr/>
          <p:nvPr/>
        </p:nvSpPr>
        <p:spPr>
          <a:xfrm>
            <a:off x="6710840" y="5051762"/>
            <a:ext cx="24128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/>
              <a:t>S. </a:t>
            </a:r>
            <a:r>
              <a:rPr lang="fr-FR" sz="1400" dirty="0" err="1"/>
              <a:t>Wanless</a:t>
            </a:r>
            <a:r>
              <a:rPr lang="fr-FR" sz="1400" dirty="0"/>
              <a:t>, J. </a:t>
            </a:r>
            <a:r>
              <a:rPr lang="fr-FR" sz="1400" dirty="0" err="1"/>
              <a:t>Lahoz-Monfort</a:t>
            </a:r>
            <a:r>
              <a:rPr lang="fr-FR" sz="1400" dirty="0"/>
              <a:t> </a:t>
            </a:r>
          </a:p>
          <a:p>
            <a:r>
              <a:rPr lang="fr-FR" sz="1400" dirty="0"/>
              <a:t>https://</a:t>
            </a:r>
            <a:r>
              <a:rPr lang="fr-FR" sz="1400" dirty="0" err="1"/>
              <a:t>bit.ly</a:t>
            </a:r>
            <a:r>
              <a:rPr lang="fr-FR" sz="1400" dirty="0"/>
              <a:t>/390ABBu</a:t>
            </a:r>
          </a:p>
        </p:txBody>
      </p:sp>
    </p:spTree>
    <p:extLst>
      <p:ext uri="{BB962C8B-B14F-4D97-AF65-F5344CB8AC3E}">
        <p14:creationId xmlns:p14="http://schemas.microsoft.com/office/powerpoint/2010/main" val="1261201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508000" y="291042"/>
            <a:ext cx="7616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Individual </a:t>
            </a:r>
            <a:r>
              <a:rPr lang="de-CH" sz="2800" b="1" dirty="0" err="1">
                <a:latin typeface="Calibri" pitchFamily="34" charset="0"/>
              </a:rPr>
              <a:t>capture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history</a:t>
            </a:r>
            <a:r>
              <a:rPr lang="de-CH" sz="2800" b="1" dirty="0">
                <a:latin typeface="Calibri" pitchFamily="34" charset="0"/>
              </a:rPr>
              <a:t>: </a:t>
            </a:r>
            <a:r>
              <a:rPr lang="de-CH" sz="2800" b="1" dirty="0" err="1">
                <a:latin typeface="Calibri" pitchFamily="34" charset="0"/>
              </a:rPr>
              <a:t>result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of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two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processes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9219" name="Text Box 18"/>
          <p:cNvSpPr txBox="1">
            <a:spLocks noChangeArrowheads="1"/>
          </p:cNvSpPr>
          <p:nvPr/>
        </p:nvSpPr>
        <p:spPr bwMode="auto">
          <a:xfrm>
            <a:off x="511175" y="859896"/>
            <a:ext cx="18416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State process</a:t>
            </a:r>
          </a:p>
        </p:txBody>
      </p:sp>
      <p:sp>
        <p:nvSpPr>
          <p:cNvPr id="9220" name="Text Box 19"/>
          <p:cNvSpPr txBox="1">
            <a:spLocks noChangeArrowheads="1"/>
          </p:cNvSpPr>
          <p:nvPr/>
        </p:nvSpPr>
        <p:spPr bwMode="auto">
          <a:xfrm>
            <a:off x="463550" y="1382449"/>
            <a:ext cx="74090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 err="1">
                <a:solidFill>
                  <a:srgbClr val="3333CC"/>
                </a:solidFill>
                <a:latin typeface="Calibri" pitchFamily="34" charset="0"/>
              </a:rPr>
              <a:t>Alive</a:t>
            </a:r>
            <a:endParaRPr lang="de-CH" sz="20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endParaRPr lang="de-CH" sz="12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9221" name="Oval 21"/>
          <p:cNvSpPr>
            <a:spLocks noChangeArrowheads="1"/>
          </p:cNvSpPr>
          <p:nvPr/>
        </p:nvSpPr>
        <p:spPr bwMode="auto">
          <a:xfrm>
            <a:off x="3124201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2" name="Oval 22"/>
          <p:cNvSpPr>
            <a:spLocks noChangeArrowheads="1"/>
          </p:cNvSpPr>
          <p:nvPr/>
        </p:nvSpPr>
        <p:spPr bwMode="auto">
          <a:xfrm>
            <a:off x="3924301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3" name="Oval 23"/>
          <p:cNvSpPr>
            <a:spLocks noChangeArrowheads="1"/>
          </p:cNvSpPr>
          <p:nvPr/>
        </p:nvSpPr>
        <p:spPr bwMode="auto">
          <a:xfrm>
            <a:off x="4757738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4" name="Oval 24"/>
          <p:cNvSpPr>
            <a:spLocks noChangeArrowheads="1"/>
          </p:cNvSpPr>
          <p:nvPr/>
        </p:nvSpPr>
        <p:spPr bwMode="auto">
          <a:xfrm>
            <a:off x="5641976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5" name="Oval 25"/>
          <p:cNvSpPr>
            <a:spLocks noChangeArrowheads="1"/>
          </p:cNvSpPr>
          <p:nvPr/>
        </p:nvSpPr>
        <p:spPr bwMode="auto">
          <a:xfrm>
            <a:off x="6486526" y="1915584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6" name="Oval 27"/>
          <p:cNvSpPr>
            <a:spLocks noChangeArrowheads="1"/>
          </p:cNvSpPr>
          <p:nvPr/>
        </p:nvSpPr>
        <p:spPr bwMode="auto">
          <a:xfrm>
            <a:off x="7359651" y="1915584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7" name="Oval 28"/>
          <p:cNvSpPr>
            <a:spLocks noChangeArrowheads="1"/>
          </p:cNvSpPr>
          <p:nvPr/>
        </p:nvSpPr>
        <p:spPr bwMode="auto">
          <a:xfrm>
            <a:off x="8234363" y="1915584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9228" name="AutoShape 30"/>
          <p:cNvCxnSpPr>
            <a:cxnSpLocks noChangeShapeType="1"/>
            <a:stCxn id="9221" idx="6"/>
            <a:endCxn id="9222" idx="2"/>
          </p:cNvCxnSpPr>
          <p:nvPr/>
        </p:nvCxnSpPr>
        <p:spPr bwMode="auto">
          <a:xfrm>
            <a:off x="3448201" y="1574875"/>
            <a:ext cx="4761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9" name="AutoShape 31"/>
          <p:cNvCxnSpPr>
            <a:cxnSpLocks noChangeShapeType="1"/>
            <a:stCxn id="9222" idx="6"/>
            <a:endCxn id="9223" idx="2"/>
          </p:cNvCxnSpPr>
          <p:nvPr/>
        </p:nvCxnSpPr>
        <p:spPr bwMode="auto">
          <a:xfrm>
            <a:off x="4248301" y="1574875"/>
            <a:ext cx="509437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0" name="AutoShape 32"/>
          <p:cNvCxnSpPr>
            <a:cxnSpLocks noChangeShapeType="1"/>
            <a:stCxn id="9223" idx="6"/>
            <a:endCxn id="9224" idx="2"/>
          </p:cNvCxnSpPr>
          <p:nvPr/>
        </p:nvCxnSpPr>
        <p:spPr bwMode="auto">
          <a:xfrm>
            <a:off x="5081738" y="1574875"/>
            <a:ext cx="56023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1" name="AutoShape 33"/>
          <p:cNvCxnSpPr>
            <a:cxnSpLocks noChangeShapeType="1"/>
            <a:stCxn id="9224" idx="5"/>
            <a:endCxn id="9225" idx="1"/>
          </p:cNvCxnSpPr>
          <p:nvPr/>
        </p:nvCxnSpPr>
        <p:spPr bwMode="auto">
          <a:xfrm>
            <a:off x="5918527" y="1689426"/>
            <a:ext cx="615448" cy="273607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2" name="AutoShape 34"/>
          <p:cNvCxnSpPr>
            <a:cxnSpLocks noChangeShapeType="1"/>
            <a:stCxn id="9225" idx="6"/>
            <a:endCxn id="9226" idx="2"/>
          </p:cNvCxnSpPr>
          <p:nvPr/>
        </p:nvCxnSpPr>
        <p:spPr bwMode="auto">
          <a:xfrm>
            <a:off x="6810526" y="2077584"/>
            <a:ext cx="5491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3" name="AutoShape 35"/>
          <p:cNvCxnSpPr>
            <a:cxnSpLocks noChangeShapeType="1"/>
            <a:stCxn id="9226" idx="6"/>
            <a:endCxn id="9227" idx="2"/>
          </p:cNvCxnSpPr>
          <p:nvPr/>
        </p:nvCxnSpPr>
        <p:spPr bwMode="auto">
          <a:xfrm>
            <a:off x="7683651" y="2077584"/>
            <a:ext cx="550712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35" name="Text Box 63"/>
          <p:cNvSpPr txBox="1">
            <a:spLocks noChangeArrowheads="1"/>
          </p:cNvSpPr>
          <p:nvPr/>
        </p:nvSpPr>
        <p:spPr bwMode="auto">
          <a:xfrm>
            <a:off x="1025526" y="4722813"/>
            <a:ext cx="17079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600">
                <a:latin typeface="Calibri" pitchFamily="34" charset="0"/>
              </a:rPr>
              <a:t>Stochastic process</a:t>
            </a:r>
          </a:p>
        </p:txBody>
      </p:sp>
      <p:sp>
        <p:nvSpPr>
          <p:cNvPr id="9236" name="Line 64"/>
          <p:cNvSpPr>
            <a:spLocks noChangeShapeType="1"/>
          </p:cNvSpPr>
          <p:nvPr/>
        </p:nvSpPr>
        <p:spPr bwMode="auto">
          <a:xfrm>
            <a:off x="463551" y="5119688"/>
            <a:ext cx="5127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>
              <a:latin typeface="Calibri" pitchFamily="34" charset="0"/>
            </a:endParaRPr>
          </a:p>
        </p:txBody>
      </p:sp>
      <p:sp>
        <p:nvSpPr>
          <p:cNvPr id="9237" name="Text Box 65"/>
          <p:cNvSpPr txBox="1">
            <a:spLocks noChangeArrowheads="1"/>
          </p:cNvSpPr>
          <p:nvPr/>
        </p:nvSpPr>
        <p:spPr bwMode="auto">
          <a:xfrm>
            <a:off x="1025525" y="4960938"/>
            <a:ext cx="19791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600" dirty="0" err="1">
                <a:latin typeface="Calibri" pitchFamily="34" charset="0"/>
              </a:rPr>
              <a:t>Deterministic</a:t>
            </a:r>
            <a:r>
              <a:rPr lang="de-CH" sz="1600" dirty="0">
                <a:latin typeface="Calibri" pitchFamily="34" charset="0"/>
              </a:rPr>
              <a:t> </a:t>
            </a:r>
            <a:r>
              <a:rPr lang="de-CH" sz="1600" dirty="0" err="1">
                <a:latin typeface="Calibri" pitchFamily="34" charset="0"/>
              </a:rPr>
              <a:t>process</a:t>
            </a:r>
            <a:endParaRPr lang="de-CH" sz="1600" dirty="0">
              <a:latin typeface="Calibri" pitchFamily="34" charset="0"/>
            </a:endParaRPr>
          </a:p>
        </p:txBody>
      </p:sp>
      <p:sp>
        <p:nvSpPr>
          <p:cNvPr id="9234" name="Line 62"/>
          <p:cNvSpPr>
            <a:spLocks noChangeShapeType="1"/>
          </p:cNvSpPr>
          <p:nvPr/>
        </p:nvSpPr>
        <p:spPr bwMode="auto">
          <a:xfrm>
            <a:off x="463551" y="4881563"/>
            <a:ext cx="512763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508000" y="291042"/>
            <a:ext cx="7616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Individual </a:t>
            </a:r>
            <a:r>
              <a:rPr lang="de-CH" sz="2800" b="1" dirty="0" err="1">
                <a:latin typeface="Calibri" pitchFamily="34" charset="0"/>
              </a:rPr>
              <a:t>capture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history</a:t>
            </a:r>
            <a:r>
              <a:rPr lang="de-CH" sz="2800" b="1" dirty="0">
                <a:latin typeface="Calibri" pitchFamily="34" charset="0"/>
              </a:rPr>
              <a:t>: </a:t>
            </a:r>
            <a:r>
              <a:rPr lang="de-CH" sz="2800" b="1" dirty="0" err="1">
                <a:latin typeface="Calibri" pitchFamily="34" charset="0"/>
              </a:rPr>
              <a:t>result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of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two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processes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9219" name="Text Box 18"/>
          <p:cNvSpPr txBox="1">
            <a:spLocks noChangeArrowheads="1"/>
          </p:cNvSpPr>
          <p:nvPr/>
        </p:nvSpPr>
        <p:spPr bwMode="auto">
          <a:xfrm>
            <a:off x="511175" y="859896"/>
            <a:ext cx="18416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State process</a:t>
            </a:r>
          </a:p>
        </p:txBody>
      </p:sp>
      <p:sp>
        <p:nvSpPr>
          <p:cNvPr id="9220" name="Text Box 19"/>
          <p:cNvSpPr txBox="1">
            <a:spLocks noChangeArrowheads="1"/>
          </p:cNvSpPr>
          <p:nvPr/>
        </p:nvSpPr>
        <p:spPr bwMode="auto">
          <a:xfrm>
            <a:off x="463550" y="1382449"/>
            <a:ext cx="74090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 err="1">
                <a:solidFill>
                  <a:srgbClr val="3333CC"/>
                </a:solidFill>
                <a:latin typeface="Calibri" pitchFamily="34" charset="0"/>
              </a:rPr>
              <a:t>Alive</a:t>
            </a:r>
            <a:endParaRPr lang="de-CH" sz="20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endParaRPr lang="de-CH" sz="12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9221" name="Oval 21"/>
          <p:cNvSpPr>
            <a:spLocks noChangeArrowheads="1"/>
          </p:cNvSpPr>
          <p:nvPr/>
        </p:nvSpPr>
        <p:spPr bwMode="auto">
          <a:xfrm>
            <a:off x="3124201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2" name="Oval 22"/>
          <p:cNvSpPr>
            <a:spLocks noChangeArrowheads="1"/>
          </p:cNvSpPr>
          <p:nvPr/>
        </p:nvSpPr>
        <p:spPr bwMode="auto">
          <a:xfrm>
            <a:off x="3924301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3" name="Oval 23"/>
          <p:cNvSpPr>
            <a:spLocks noChangeArrowheads="1"/>
          </p:cNvSpPr>
          <p:nvPr/>
        </p:nvSpPr>
        <p:spPr bwMode="auto">
          <a:xfrm>
            <a:off x="4757738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4" name="Oval 24"/>
          <p:cNvSpPr>
            <a:spLocks noChangeArrowheads="1"/>
          </p:cNvSpPr>
          <p:nvPr/>
        </p:nvSpPr>
        <p:spPr bwMode="auto">
          <a:xfrm>
            <a:off x="5641976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5" name="Oval 25"/>
          <p:cNvSpPr>
            <a:spLocks noChangeArrowheads="1"/>
          </p:cNvSpPr>
          <p:nvPr/>
        </p:nvSpPr>
        <p:spPr bwMode="auto">
          <a:xfrm>
            <a:off x="6486526" y="1915584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6" name="Oval 27"/>
          <p:cNvSpPr>
            <a:spLocks noChangeArrowheads="1"/>
          </p:cNvSpPr>
          <p:nvPr/>
        </p:nvSpPr>
        <p:spPr bwMode="auto">
          <a:xfrm>
            <a:off x="7359651" y="1915584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7" name="Oval 28"/>
          <p:cNvSpPr>
            <a:spLocks noChangeArrowheads="1"/>
          </p:cNvSpPr>
          <p:nvPr/>
        </p:nvSpPr>
        <p:spPr bwMode="auto">
          <a:xfrm>
            <a:off x="8234363" y="1915584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9228" name="AutoShape 30"/>
          <p:cNvCxnSpPr>
            <a:cxnSpLocks noChangeShapeType="1"/>
            <a:stCxn id="9221" idx="6"/>
            <a:endCxn id="9222" idx="2"/>
          </p:cNvCxnSpPr>
          <p:nvPr/>
        </p:nvCxnSpPr>
        <p:spPr bwMode="auto">
          <a:xfrm>
            <a:off x="3448201" y="1574875"/>
            <a:ext cx="4761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9" name="AutoShape 31"/>
          <p:cNvCxnSpPr>
            <a:cxnSpLocks noChangeShapeType="1"/>
            <a:stCxn id="9222" idx="6"/>
            <a:endCxn id="9223" idx="2"/>
          </p:cNvCxnSpPr>
          <p:nvPr/>
        </p:nvCxnSpPr>
        <p:spPr bwMode="auto">
          <a:xfrm>
            <a:off x="4248301" y="1574875"/>
            <a:ext cx="509437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0" name="AutoShape 32"/>
          <p:cNvCxnSpPr>
            <a:cxnSpLocks noChangeShapeType="1"/>
            <a:stCxn id="9223" idx="6"/>
            <a:endCxn id="9224" idx="2"/>
          </p:cNvCxnSpPr>
          <p:nvPr/>
        </p:nvCxnSpPr>
        <p:spPr bwMode="auto">
          <a:xfrm>
            <a:off x="5081738" y="1574875"/>
            <a:ext cx="56023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1" name="AutoShape 33"/>
          <p:cNvCxnSpPr>
            <a:cxnSpLocks noChangeShapeType="1"/>
            <a:stCxn id="9224" idx="5"/>
            <a:endCxn id="9225" idx="1"/>
          </p:cNvCxnSpPr>
          <p:nvPr/>
        </p:nvCxnSpPr>
        <p:spPr bwMode="auto">
          <a:xfrm>
            <a:off x="5918527" y="1689426"/>
            <a:ext cx="615448" cy="273607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2" name="AutoShape 34"/>
          <p:cNvCxnSpPr>
            <a:cxnSpLocks noChangeShapeType="1"/>
            <a:stCxn id="9225" idx="6"/>
            <a:endCxn id="9226" idx="2"/>
          </p:cNvCxnSpPr>
          <p:nvPr/>
        </p:nvCxnSpPr>
        <p:spPr bwMode="auto">
          <a:xfrm>
            <a:off x="6810526" y="2077584"/>
            <a:ext cx="5491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3" name="AutoShape 35"/>
          <p:cNvCxnSpPr>
            <a:cxnSpLocks noChangeShapeType="1"/>
            <a:stCxn id="9226" idx="6"/>
            <a:endCxn id="9227" idx="2"/>
          </p:cNvCxnSpPr>
          <p:nvPr/>
        </p:nvCxnSpPr>
        <p:spPr bwMode="auto">
          <a:xfrm>
            <a:off x="7683651" y="2077584"/>
            <a:ext cx="550712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35" name="Text Box 63"/>
          <p:cNvSpPr txBox="1">
            <a:spLocks noChangeArrowheads="1"/>
          </p:cNvSpPr>
          <p:nvPr/>
        </p:nvSpPr>
        <p:spPr bwMode="auto">
          <a:xfrm>
            <a:off x="1025526" y="4722813"/>
            <a:ext cx="17079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600">
                <a:latin typeface="Calibri" pitchFamily="34" charset="0"/>
              </a:rPr>
              <a:t>Stochastic process</a:t>
            </a:r>
          </a:p>
        </p:txBody>
      </p:sp>
      <p:sp>
        <p:nvSpPr>
          <p:cNvPr id="9236" name="Line 64"/>
          <p:cNvSpPr>
            <a:spLocks noChangeShapeType="1"/>
          </p:cNvSpPr>
          <p:nvPr/>
        </p:nvSpPr>
        <p:spPr bwMode="auto">
          <a:xfrm>
            <a:off x="463551" y="5119688"/>
            <a:ext cx="5127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>
              <a:latin typeface="Calibri" pitchFamily="34" charset="0"/>
            </a:endParaRPr>
          </a:p>
        </p:txBody>
      </p:sp>
      <p:sp>
        <p:nvSpPr>
          <p:cNvPr id="9237" name="Text Box 65"/>
          <p:cNvSpPr txBox="1">
            <a:spLocks noChangeArrowheads="1"/>
          </p:cNvSpPr>
          <p:nvPr/>
        </p:nvSpPr>
        <p:spPr bwMode="auto">
          <a:xfrm>
            <a:off x="1025525" y="4960938"/>
            <a:ext cx="19791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600" dirty="0" err="1">
                <a:latin typeface="Calibri" pitchFamily="34" charset="0"/>
              </a:rPr>
              <a:t>Deterministic</a:t>
            </a:r>
            <a:r>
              <a:rPr lang="de-CH" sz="1600" dirty="0">
                <a:latin typeface="Calibri" pitchFamily="34" charset="0"/>
              </a:rPr>
              <a:t> </a:t>
            </a:r>
            <a:r>
              <a:rPr lang="de-CH" sz="1600" dirty="0" err="1">
                <a:latin typeface="Calibri" pitchFamily="34" charset="0"/>
              </a:rPr>
              <a:t>process</a:t>
            </a:r>
            <a:endParaRPr lang="de-CH" sz="1600" dirty="0">
              <a:latin typeface="Calibri" pitchFamily="34" charset="0"/>
            </a:endParaRPr>
          </a:p>
        </p:txBody>
      </p:sp>
      <p:sp>
        <p:nvSpPr>
          <p:cNvPr id="9234" name="Line 62"/>
          <p:cNvSpPr>
            <a:spLocks noChangeShapeType="1"/>
          </p:cNvSpPr>
          <p:nvPr/>
        </p:nvSpPr>
        <p:spPr bwMode="auto">
          <a:xfrm>
            <a:off x="463551" y="4881563"/>
            <a:ext cx="512763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>
              <a:latin typeface="Calibri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8B682D9-717F-0C4A-85E3-A6E0247F848D}"/>
              </a:ext>
            </a:extLst>
          </p:cNvPr>
          <p:cNvSpPr txBox="1"/>
          <p:nvPr/>
        </p:nvSpPr>
        <p:spPr>
          <a:xfrm>
            <a:off x="3903097" y="4430425"/>
            <a:ext cx="3207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Actual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states: AAAADDD</a:t>
            </a:r>
          </a:p>
        </p:txBody>
      </p:sp>
    </p:spTree>
    <p:extLst>
      <p:ext uri="{BB962C8B-B14F-4D97-AF65-F5344CB8AC3E}">
        <p14:creationId xmlns:p14="http://schemas.microsoft.com/office/powerpoint/2010/main" val="2179138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508000" y="291042"/>
            <a:ext cx="7616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Individual </a:t>
            </a:r>
            <a:r>
              <a:rPr lang="de-CH" sz="2800" b="1" dirty="0" err="1">
                <a:latin typeface="Calibri" pitchFamily="34" charset="0"/>
              </a:rPr>
              <a:t>capture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history</a:t>
            </a:r>
            <a:r>
              <a:rPr lang="de-CH" sz="2800" b="1" dirty="0">
                <a:latin typeface="Calibri" pitchFamily="34" charset="0"/>
              </a:rPr>
              <a:t>: </a:t>
            </a:r>
            <a:r>
              <a:rPr lang="de-CH" sz="2800" b="1" dirty="0" err="1">
                <a:latin typeface="Calibri" pitchFamily="34" charset="0"/>
              </a:rPr>
              <a:t>result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of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two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processes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9219" name="Text Box 18"/>
          <p:cNvSpPr txBox="1">
            <a:spLocks noChangeArrowheads="1"/>
          </p:cNvSpPr>
          <p:nvPr/>
        </p:nvSpPr>
        <p:spPr bwMode="auto">
          <a:xfrm>
            <a:off x="511175" y="859896"/>
            <a:ext cx="18416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State process</a:t>
            </a:r>
          </a:p>
        </p:txBody>
      </p:sp>
      <p:sp>
        <p:nvSpPr>
          <p:cNvPr id="9220" name="Text Box 19"/>
          <p:cNvSpPr txBox="1">
            <a:spLocks noChangeArrowheads="1"/>
          </p:cNvSpPr>
          <p:nvPr/>
        </p:nvSpPr>
        <p:spPr bwMode="auto">
          <a:xfrm>
            <a:off x="463550" y="1382449"/>
            <a:ext cx="74090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 err="1">
                <a:solidFill>
                  <a:srgbClr val="3333CC"/>
                </a:solidFill>
                <a:latin typeface="Calibri" pitchFamily="34" charset="0"/>
              </a:rPr>
              <a:t>Alive</a:t>
            </a:r>
            <a:endParaRPr lang="de-CH" sz="20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endParaRPr lang="de-CH" sz="12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9221" name="Oval 21"/>
          <p:cNvSpPr>
            <a:spLocks noChangeArrowheads="1"/>
          </p:cNvSpPr>
          <p:nvPr/>
        </p:nvSpPr>
        <p:spPr bwMode="auto">
          <a:xfrm>
            <a:off x="3124201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2" name="Oval 22"/>
          <p:cNvSpPr>
            <a:spLocks noChangeArrowheads="1"/>
          </p:cNvSpPr>
          <p:nvPr/>
        </p:nvSpPr>
        <p:spPr bwMode="auto">
          <a:xfrm>
            <a:off x="3924301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3" name="Oval 23"/>
          <p:cNvSpPr>
            <a:spLocks noChangeArrowheads="1"/>
          </p:cNvSpPr>
          <p:nvPr/>
        </p:nvSpPr>
        <p:spPr bwMode="auto">
          <a:xfrm>
            <a:off x="4757738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4" name="Oval 24"/>
          <p:cNvSpPr>
            <a:spLocks noChangeArrowheads="1"/>
          </p:cNvSpPr>
          <p:nvPr/>
        </p:nvSpPr>
        <p:spPr bwMode="auto">
          <a:xfrm>
            <a:off x="5641976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5" name="Oval 25"/>
          <p:cNvSpPr>
            <a:spLocks noChangeArrowheads="1"/>
          </p:cNvSpPr>
          <p:nvPr/>
        </p:nvSpPr>
        <p:spPr bwMode="auto">
          <a:xfrm>
            <a:off x="6486526" y="1915584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6" name="Oval 27"/>
          <p:cNvSpPr>
            <a:spLocks noChangeArrowheads="1"/>
          </p:cNvSpPr>
          <p:nvPr/>
        </p:nvSpPr>
        <p:spPr bwMode="auto">
          <a:xfrm>
            <a:off x="7359651" y="1915584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7" name="Oval 28"/>
          <p:cNvSpPr>
            <a:spLocks noChangeArrowheads="1"/>
          </p:cNvSpPr>
          <p:nvPr/>
        </p:nvSpPr>
        <p:spPr bwMode="auto">
          <a:xfrm>
            <a:off x="8234363" y="1915584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9228" name="AutoShape 30"/>
          <p:cNvCxnSpPr>
            <a:cxnSpLocks noChangeShapeType="1"/>
            <a:stCxn id="9221" idx="6"/>
            <a:endCxn id="9222" idx="2"/>
          </p:cNvCxnSpPr>
          <p:nvPr/>
        </p:nvCxnSpPr>
        <p:spPr bwMode="auto">
          <a:xfrm>
            <a:off x="3448201" y="1574875"/>
            <a:ext cx="4761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9" name="AutoShape 31"/>
          <p:cNvCxnSpPr>
            <a:cxnSpLocks noChangeShapeType="1"/>
            <a:stCxn id="9222" idx="6"/>
            <a:endCxn id="9223" idx="2"/>
          </p:cNvCxnSpPr>
          <p:nvPr/>
        </p:nvCxnSpPr>
        <p:spPr bwMode="auto">
          <a:xfrm>
            <a:off x="4248301" y="1574875"/>
            <a:ext cx="509437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0" name="AutoShape 32"/>
          <p:cNvCxnSpPr>
            <a:cxnSpLocks noChangeShapeType="1"/>
            <a:stCxn id="9223" idx="6"/>
            <a:endCxn id="9224" idx="2"/>
          </p:cNvCxnSpPr>
          <p:nvPr/>
        </p:nvCxnSpPr>
        <p:spPr bwMode="auto">
          <a:xfrm>
            <a:off x="5081738" y="1574875"/>
            <a:ext cx="56023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1" name="AutoShape 33"/>
          <p:cNvCxnSpPr>
            <a:cxnSpLocks noChangeShapeType="1"/>
            <a:stCxn id="9224" idx="5"/>
            <a:endCxn id="9225" idx="1"/>
          </p:cNvCxnSpPr>
          <p:nvPr/>
        </p:nvCxnSpPr>
        <p:spPr bwMode="auto">
          <a:xfrm>
            <a:off x="5918527" y="1689426"/>
            <a:ext cx="615448" cy="273607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2" name="AutoShape 34"/>
          <p:cNvCxnSpPr>
            <a:cxnSpLocks noChangeShapeType="1"/>
            <a:stCxn id="9225" idx="6"/>
            <a:endCxn id="9226" idx="2"/>
          </p:cNvCxnSpPr>
          <p:nvPr/>
        </p:nvCxnSpPr>
        <p:spPr bwMode="auto">
          <a:xfrm>
            <a:off x="6810526" y="2077584"/>
            <a:ext cx="5491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3" name="AutoShape 35"/>
          <p:cNvCxnSpPr>
            <a:cxnSpLocks noChangeShapeType="1"/>
            <a:stCxn id="9226" idx="6"/>
            <a:endCxn id="9227" idx="2"/>
          </p:cNvCxnSpPr>
          <p:nvPr/>
        </p:nvCxnSpPr>
        <p:spPr bwMode="auto">
          <a:xfrm>
            <a:off x="7683651" y="2077584"/>
            <a:ext cx="550712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35" name="Text Box 63"/>
          <p:cNvSpPr txBox="1">
            <a:spLocks noChangeArrowheads="1"/>
          </p:cNvSpPr>
          <p:nvPr/>
        </p:nvSpPr>
        <p:spPr bwMode="auto">
          <a:xfrm>
            <a:off x="1025526" y="4722813"/>
            <a:ext cx="17079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600">
                <a:latin typeface="Calibri" pitchFamily="34" charset="0"/>
              </a:rPr>
              <a:t>Stochastic process</a:t>
            </a:r>
          </a:p>
        </p:txBody>
      </p:sp>
      <p:sp>
        <p:nvSpPr>
          <p:cNvPr id="9236" name="Line 64"/>
          <p:cNvSpPr>
            <a:spLocks noChangeShapeType="1"/>
          </p:cNvSpPr>
          <p:nvPr/>
        </p:nvSpPr>
        <p:spPr bwMode="auto">
          <a:xfrm>
            <a:off x="463551" y="5119688"/>
            <a:ext cx="5127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>
              <a:latin typeface="Calibri" pitchFamily="34" charset="0"/>
            </a:endParaRPr>
          </a:p>
        </p:txBody>
      </p:sp>
      <p:sp>
        <p:nvSpPr>
          <p:cNvPr id="9237" name="Text Box 65"/>
          <p:cNvSpPr txBox="1">
            <a:spLocks noChangeArrowheads="1"/>
          </p:cNvSpPr>
          <p:nvPr/>
        </p:nvSpPr>
        <p:spPr bwMode="auto">
          <a:xfrm>
            <a:off x="1025525" y="4960938"/>
            <a:ext cx="19791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600" dirty="0" err="1">
                <a:latin typeface="Calibri" pitchFamily="34" charset="0"/>
              </a:rPr>
              <a:t>Deterministic</a:t>
            </a:r>
            <a:r>
              <a:rPr lang="de-CH" sz="1600" dirty="0">
                <a:latin typeface="Calibri" pitchFamily="34" charset="0"/>
              </a:rPr>
              <a:t> </a:t>
            </a:r>
            <a:r>
              <a:rPr lang="de-CH" sz="1600" dirty="0" err="1">
                <a:latin typeface="Calibri" pitchFamily="34" charset="0"/>
              </a:rPr>
              <a:t>process</a:t>
            </a:r>
            <a:endParaRPr lang="de-CH" sz="1600" dirty="0">
              <a:latin typeface="Calibri" pitchFamily="34" charset="0"/>
            </a:endParaRPr>
          </a:p>
        </p:txBody>
      </p:sp>
      <p:sp>
        <p:nvSpPr>
          <p:cNvPr id="9234" name="Line 62"/>
          <p:cNvSpPr>
            <a:spLocks noChangeShapeType="1"/>
          </p:cNvSpPr>
          <p:nvPr/>
        </p:nvSpPr>
        <p:spPr bwMode="auto">
          <a:xfrm>
            <a:off x="463551" y="4881563"/>
            <a:ext cx="512763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>
              <a:latin typeface="Calibri" pitchFamily="34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463551" y="1736875"/>
            <a:ext cx="8094813" cy="2794118"/>
            <a:chOff x="463551" y="1736875"/>
            <a:chExt cx="8094813" cy="2794118"/>
          </a:xfrm>
        </p:grpSpPr>
        <p:sp>
          <p:nvSpPr>
            <p:cNvPr id="9239" name="Rectangle 66"/>
            <p:cNvSpPr>
              <a:spLocks noChangeArrowheads="1"/>
            </p:cNvSpPr>
            <p:nvPr/>
          </p:nvSpPr>
          <p:spPr bwMode="auto">
            <a:xfrm>
              <a:off x="511176" y="3653317"/>
              <a:ext cx="1089025" cy="32808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9240" name="Text Box 36"/>
            <p:cNvSpPr txBox="1">
              <a:spLocks noChangeArrowheads="1"/>
            </p:cNvSpPr>
            <p:nvPr/>
          </p:nvSpPr>
          <p:spPr bwMode="auto">
            <a:xfrm>
              <a:off x="463551" y="4069295"/>
              <a:ext cx="2728913" cy="461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dirty="0">
                  <a:latin typeface="Calibri" pitchFamily="34" charset="0"/>
                </a:rPr>
                <a:t>Observation </a:t>
              </a:r>
              <a:r>
                <a:rPr lang="de-CH" dirty="0" err="1">
                  <a:latin typeface="Calibri" pitchFamily="34" charset="0"/>
                </a:rPr>
                <a:t>process</a:t>
              </a:r>
              <a:endParaRPr lang="de-CH" dirty="0">
                <a:latin typeface="Calibri" pitchFamily="34" charset="0"/>
              </a:endParaRPr>
            </a:p>
          </p:txBody>
        </p:sp>
        <p:sp>
          <p:nvSpPr>
            <p:cNvPr id="9241" name="Text Box 37"/>
            <p:cNvSpPr txBox="1">
              <a:spLocks noChangeArrowheads="1"/>
            </p:cNvSpPr>
            <p:nvPr/>
          </p:nvSpPr>
          <p:spPr bwMode="auto">
            <a:xfrm>
              <a:off x="463551" y="3066471"/>
              <a:ext cx="1136850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2000" b="1" dirty="0">
                  <a:solidFill>
                    <a:srgbClr val="FF0000"/>
                  </a:solidFill>
                  <a:latin typeface="Calibri" pitchFamily="34" charset="0"/>
                </a:rPr>
                <a:t>Seen</a:t>
              </a:r>
            </a:p>
            <a:p>
              <a:pPr eaLnBrk="1" hangingPunct="1"/>
              <a:endParaRPr lang="de-CH" sz="1600" dirty="0">
                <a:latin typeface="Calibri" pitchFamily="34" charset="0"/>
              </a:endParaRPr>
            </a:p>
            <a:p>
              <a:pPr eaLnBrk="1" hangingPunct="1"/>
              <a:r>
                <a:rPr lang="de-CH" sz="2000" b="1" dirty="0">
                  <a:latin typeface="Calibri" pitchFamily="34" charset="0"/>
                </a:rPr>
                <a:t>Not </a:t>
              </a:r>
              <a:r>
                <a:rPr lang="de-CH" sz="2000" b="1" dirty="0" err="1">
                  <a:latin typeface="Calibri" pitchFamily="34" charset="0"/>
                </a:rPr>
                <a:t>seen</a:t>
              </a:r>
              <a:endParaRPr lang="de-CH" sz="2000" b="1" dirty="0">
                <a:latin typeface="Calibri" pitchFamily="34" charset="0"/>
              </a:endParaRPr>
            </a:p>
          </p:txBody>
        </p:sp>
        <p:sp>
          <p:nvSpPr>
            <p:cNvPr id="9242" name="Oval 40"/>
            <p:cNvSpPr>
              <a:spLocks noChangeArrowheads="1"/>
            </p:cNvSpPr>
            <p:nvPr/>
          </p:nvSpPr>
          <p:spPr bwMode="auto">
            <a:xfrm>
              <a:off x="3124201" y="3143253"/>
              <a:ext cx="324000" cy="3240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de-CH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9243" name="Oval 41"/>
            <p:cNvSpPr>
              <a:spLocks noChangeArrowheads="1"/>
            </p:cNvSpPr>
            <p:nvPr/>
          </p:nvSpPr>
          <p:spPr bwMode="auto">
            <a:xfrm>
              <a:off x="3924301" y="3619503"/>
              <a:ext cx="324000" cy="324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de-CH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9244" name="Oval 42"/>
            <p:cNvSpPr>
              <a:spLocks noChangeArrowheads="1"/>
            </p:cNvSpPr>
            <p:nvPr/>
          </p:nvSpPr>
          <p:spPr bwMode="auto">
            <a:xfrm>
              <a:off x="4757739" y="3143253"/>
              <a:ext cx="324000" cy="3240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de-CH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9245" name="Oval 43"/>
            <p:cNvSpPr>
              <a:spLocks noChangeArrowheads="1"/>
            </p:cNvSpPr>
            <p:nvPr/>
          </p:nvSpPr>
          <p:spPr bwMode="auto">
            <a:xfrm>
              <a:off x="5641976" y="3619503"/>
              <a:ext cx="324000" cy="324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de-CH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9246" name="Oval 44"/>
            <p:cNvSpPr>
              <a:spLocks noChangeArrowheads="1"/>
            </p:cNvSpPr>
            <p:nvPr/>
          </p:nvSpPr>
          <p:spPr bwMode="auto">
            <a:xfrm>
              <a:off x="6486526" y="3619503"/>
              <a:ext cx="324000" cy="324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de-CH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9247" name="Oval 45"/>
            <p:cNvSpPr>
              <a:spLocks noChangeArrowheads="1"/>
            </p:cNvSpPr>
            <p:nvPr/>
          </p:nvSpPr>
          <p:spPr bwMode="auto">
            <a:xfrm>
              <a:off x="7359651" y="3619503"/>
              <a:ext cx="324000" cy="324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de-CH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9248" name="Oval 46"/>
            <p:cNvSpPr>
              <a:spLocks noChangeArrowheads="1"/>
            </p:cNvSpPr>
            <p:nvPr/>
          </p:nvSpPr>
          <p:spPr bwMode="auto">
            <a:xfrm>
              <a:off x="8234364" y="3619503"/>
              <a:ext cx="324000" cy="324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de-CH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cxnSp>
          <p:nvCxnSpPr>
            <p:cNvPr id="9249" name="AutoShape 55"/>
            <p:cNvCxnSpPr>
              <a:cxnSpLocks noChangeShapeType="1"/>
              <a:stCxn id="9242" idx="0"/>
              <a:endCxn id="9221" idx="4"/>
            </p:cNvCxnSpPr>
            <p:nvPr/>
          </p:nvCxnSpPr>
          <p:spPr bwMode="auto">
            <a:xfrm flipV="1">
              <a:off x="3286201" y="1736875"/>
              <a:ext cx="0" cy="140637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0" name="AutoShape 56"/>
            <p:cNvCxnSpPr>
              <a:cxnSpLocks noChangeShapeType="1"/>
              <a:stCxn id="9243" idx="0"/>
              <a:endCxn id="9222" idx="4"/>
            </p:cNvCxnSpPr>
            <p:nvPr/>
          </p:nvCxnSpPr>
          <p:spPr bwMode="auto">
            <a:xfrm flipV="1">
              <a:off x="4086301" y="1736875"/>
              <a:ext cx="0" cy="18826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1" name="AutoShape 57"/>
            <p:cNvCxnSpPr>
              <a:cxnSpLocks noChangeShapeType="1"/>
              <a:stCxn id="9244" idx="0"/>
              <a:endCxn id="9223" idx="4"/>
            </p:cNvCxnSpPr>
            <p:nvPr/>
          </p:nvCxnSpPr>
          <p:spPr bwMode="auto">
            <a:xfrm flipH="1" flipV="1">
              <a:off x="4919738" y="1736875"/>
              <a:ext cx="1" cy="140637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2" name="AutoShape 58"/>
            <p:cNvCxnSpPr>
              <a:cxnSpLocks noChangeShapeType="1"/>
              <a:stCxn id="9245" idx="0"/>
              <a:endCxn id="9224" idx="4"/>
            </p:cNvCxnSpPr>
            <p:nvPr/>
          </p:nvCxnSpPr>
          <p:spPr bwMode="auto">
            <a:xfrm flipV="1">
              <a:off x="5803976" y="1736875"/>
              <a:ext cx="0" cy="18826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3" name="AutoShape 59"/>
            <p:cNvCxnSpPr>
              <a:cxnSpLocks noChangeShapeType="1"/>
              <a:stCxn id="9246" idx="0"/>
              <a:endCxn id="9225" idx="4"/>
            </p:cNvCxnSpPr>
            <p:nvPr/>
          </p:nvCxnSpPr>
          <p:spPr bwMode="auto">
            <a:xfrm flipV="1">
              <a:off x="6648526" y="2239584"/>
              <a:ext cx="0" cy="137991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4" name="AutoShape 60"/>
            <p:cNvCxnSpPr>
              <a:cxnSpLocks noChangeShapeType="1"/>
              <a:stCxn id="9247" idx="0"/>
              <a:endCxn id="9226" idx="4"/>
            </p:cNvCxnSpPr>
            <p:nvPr/>
          </p:nvCxnSpPr>
          <p:spPr bwMode="auto">
            <a:xfrm flipV="1">
              <a:off x="7521651" y="2239584"/>
              <a:ext cx="0" cy="137991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5" name="AutoShape 61"/>
            <p:cNvCxnSpPr>
              <a:cxnSpLocks noChangeShapeType="1"/>
              <a:stCxn id="9248" idx="0"/>
              <a:endCxn id="9227" idx="4"/>
            </p:cNvCxnSpPr>
            <p:nvPr/>
          </p:nvCxnSpPr>
          <p:spPr bwMode="auto">
            <a:xfrm flipH="1" flipV="1">
              <a:off x="8396363" y="2239584"/>
              <a:ext cx="1" cy="137991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455627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508000" y="291042"/>
            <a:ext cx="7616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Individual </a:t>
            </a:r>
            <a:r>
              <a:rPr lang="de-CH" sz="2800" b="1" dirty="0" err="1">
                <a:latin typeface="Calibri" pitchFamily="34" charset="0"/>
              </a:rPr>
              <a:t>capture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history</a:t>
            </a:r>
            <a:r>
              <a:rPr lang="de-CH" sz="2800" b="1" dirty="0">
                <a:latin typeface="Calibri" pitchFamily="34" charset="0"/>
              </a:rPr>
              <a:t>: </a:t>
            </a:r>
            <a:r>
              <a:rPr lang="de-CH" sz="2800" b="1" dirty="0" err="1">
                <a:latin typeface="Calibri" pitchFamily="34" charset="0"/>
              </a:rPr>
              <a:t>result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of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two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processes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9219" name="Text Box 18"/>
          <p:cNvSpPr txBox="1">
            <a:spLocks noChangeArrowheads="1"/>
          </p:cNvSpPr>
          <p:nvPr/>
        </p:nvSpPr>
        <p:spPr bwMode="auto">
          <a:xfrm>
            <a:off x="511175" y="859896"/>
            <a:ext cx="18416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State process</a:t>
            </a:r>
          </a:p>
        </p:txBody>
      </p:sp>
      <p:sp>
        <p:nvSpPr>
          <p:cNvPr id="9220" name="Text Box 19"/>
          <p:cNvSpPr txBox="1">
            <a:spLocks noChangeArrowheads="1"/>
          </p:cNvSpPr>
          <p:nvPr/>
        </p:nvSpPr>
        <p:spPr bwMode="auto">
          <a:xfrm>
            <a:off x="463550" y="1382449"/>
            <a:ext cx="74090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 err="1">
                <a:solidFill>
                  <a:srgbClr val="3333CC"/>
                </a:solidFill>
                <a:latin typeface="Calibri" pitchFamily="34" charset="0"/>
              </a:rPr>
              <a:t>Alive</a:t>
            </a:r>
            <a:endParaRPr lang="de-CH" sz="20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endParaRPr lang="de-CH" sz="12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9221" name="Oval 21"/>
          <p:cNvSpPr>
            <a:spLocks noChangeArrowheads="1"/>
          </p:cNvSpPr>
          <p:nvPr/>
        </p:nvSpPr>
        <p:spPr bwMode="auto">
          <a:xfrm>
            <a:off x="3124201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2" name="Oval 22"/>
          <p:cNvSpPr>
            <a:spLocks noChangeArrowheads="1"/>
          </p:cNvSpPr>
          <p:nvPr/>
        </p:nvSpPr>
        <p:spPr bwMode="auto">
          <a:xfrm>
            <a:off x="3924301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3" name="Oval 23"/>
          <p:cNvSpPr>
            <a:spLocks noChangeArrowheads="1"/>
          </p:cNvSpPr>
          <p:nvPr/>
        </p:nvSpPr>
        <p:spPr bwMode="auto">
          <a:xfrm>
            <a:off x="4757738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4" name="Oval 24"/>
          <p:cNvSpPr>
            <a:spLocks noChangeArrowheads="1"/>
          </p:cNvSpPr>
          <p:nvPr/>
        </p:nvSpPr>
        <p:spPr bwMode="auto">
          <a:xfrm>
            <a:off x="5641976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5" name="Oval 25"/>
          <p:cNvSpPr>
            <a:spLocks noChangeArrowheads="1"/>
          </p:cNvSpPr>
          <p:nvPr/>
        </p:nvSpPr>
        <p:spPr bwMode="auto">
          <a:xfrm>
            <a:off x="6486526" y="1915584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6" name="Oval 27"/>
          <p:cNvSpPr>
            <a:spLocks noChangeArrowheads="1"/>
          </p:cNvSpPr>
          <p:nvPr/>
        </p:nvSpPr>
        <p:spPr bwMode="auto">
          <a:xfrm>
            <a:off x="7359651" y="1915584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7" name="Oval 28"/>
          <p:cNvSpPr>
            <a:spLocks noChangeArrowheads="1"/>
          </p:cNvSpPr>
          <p:nvPr/>
        </p:nvSpPr>
        <p:spPr bwMode="auto">
          <a:xfrm>
            <a:off x="8234363" y="1915584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9228" name="AutoShape 30"/>
          <p:cNvCxnSpPr>
            <a:cxnSpLocks noChangeShapeType="1"/>
            <a:stCxn id="9221" idx="6"/>
            <a:endCxn id="9222" idx="2"/>
          </p:cNvCxnSpPr>
          <p:nvPr/>
        </p:nvCxnSpPr>
        <p:spPr bwMode="auto">
          <a:xfrm>
            <a:off x="3448201" y="1574875"/>
            <a:ext cx="4761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9" name="AutoShape 31"/>
          <p:cNvCxnSpPr>
            <a:cxnSpLocks noChangeShapeType="1"/>
            <a:stCxn id="9222" idx="6"/>
            <a:endCxn id="9223" idx="2"/>
          </p:cNvCxnSpPr>
          <p:nvPr/>
        </p:nvCxnSpPr>
        <p:spPr bwMode="auto">
          <a:xfrm>
            <a:off x="4248301" y="1574875"/>
            <a:ext cx="509437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0" name="AutoShape 32"/>
          <p:cNvCxnSpPr>
            <a:cxnSpLocks noChangeShapeType="1"/>
            <a:stCxn id="9223" idx="6"/>
            <a:endCxn id="9224" idx="2"/>
          </p:cNvCxnSpPr>
          <p:nvPr/>
        </p:nvCxnSpPr>
        <p:spPr bwMode="auto">
          <a:xfrm>
            <a:off x="5081738" y="1574875"/>
            <a:ext cx="56023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1" name="AutoShape 33"/>
          <p:cNvCxnSpPr>
            <a:cxnSpLocks noChangeShapeType="1"/>
            <a:stCxn id="9224" idx="5"/>
            <a:endCxn id="9225" idx="1"/>
          </p:cNvCxnSpPr>
          <p:nvPr/>
        </p:nvCxnSpPr>
        <p:spPr bwMode="auto">
          <a:xfrm>
            <a:off x="5918527" y="1689426"/>
            <a:ext cx="615448" cy="273607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2" name="AutoShape 34"/>
          <p:cNvCxnSpPr>
            <a:cxnSpLocks noChangeShapeType="1"/>
            <a:stCxn id="9225" idx="6"/>
            <a:endCxn id="9226" idx="2"/>
          </p:cNvCxnSpPr>
          <p:nvPr/>
        </p:nvCxnSpPr>
        <p:spPr bwMode="auto">
          <a:xfrm>
            <a:off x="6810526" y="2077584"/>
            <a:ext cx="5491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3" name="AutoShape 35"/>
          <p:cNvCxnSpPr>
            <a:cxnSpLocks noChangeShapeType="1"/>
            <a:stCxn id="9226" idx="6"/>
            <a:endCxn id="9227" idx="2"/>
          </p:cNvCxnSpPr>
          <p:nvPr/>
        </p:nvCxnSpPr>
        <p:spPr bwMode="auto">
          <a:xfrm>
            <a:off x="7683651" y="2077584"/>
            <a:ext cx="550712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35" name="Text Box 63"/>
          <p:cNvSpPr txBox="1">
            <a:spLocks noChangeArrowheads="1"/>
          </p:cNvSpPr>
          <p:nvPr/>
        </p:nvSpPr>
        <p:spPr bwMode="auto">
          <a:xfrm>
            <a:off x="1025526" y="4722813"/>
            <a:ext cx="17079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600">
                <a:latin typeface="Calibri" pitchFamily="34" charset="0"/>
              </a:rPr>
              <a:t>Stochastic process</a:t>
            </a:r>
          </a:p>
        </p:txBody>
      </p:sp>
      <p:sp>
        <p:nvSpPr>
          <p:cNvPr id="9236" name="Line 64"/>
          <p:cNvSpPr>
            <a:spLocks noChangeShapeType="1"/>
          </p:cNvSpPr>
          <p:nvPr/>
        </p:nvSpPr>
        <p:spPr bwMode="auto">
          <a:xfrm>
            <a:off x="463551" y="5119688"/>
            <a:ext cx="5127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>
              <a:latin typeface="Calibri" pitchFamily="34" charset="0"/>
            </a:endParaRPr>
          </a:p>
        </p:txBody>
      </p:sp>
      <p:sp>
        <p:nvSpPr>
          <p:cNvPr id="9237" name="Text Box 65"/>
          <p:cNvSpPr txBox="1">
            <a:spLocks noChangeArrowheads="1"/>
          </p:cNvSpPr>
          <p:nvPr/>
        </p:nvSpPr>
        <p:spPr bwMode="auto">
          <a:xfrm>
            <a:off x="1025525" y="4960938"/>
            <a:ext cx="19791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600" dirty="0" err="1">
                <a:latin typeface="Calibri" pitchFamily="34" charset="0"/>
              </a:rPr>
              <a:t>Deterministic</a:t>
            </a:r>
            <a:r>
              <a:rPr lang="de-CH" sz="1600" dirty="0">
                <a:latin typeface="Calibri" pitchFamily="34" charset="0"/>
              </a:rPr>
              <a:t> </a:t>
            </a:r>
            <a:r>
              <a:rPr lang="de-CH" sz="1600" dirty="0" err="1">
                <a:latin typeface="Calibri" pitchFamily="34" charset="0"/>
              </a:rPr>
              <a:t>process</a:t>
            </a:r>
            <a:endParaRPr lang="de-CH" sz="1600" dirty="0">
              <a:latin typeface="Calibri" pitchFamily="34" charset="0"/>
            </a:endParaRPr>
          </a:p>
        </p:txBody>
      </p:sp>
      <p:sp>
        <p:nvSpPr>
          <p:cNvPr id="9234" name="Line 62"/>
          <p:cNvSpPr>
            <a:spLocks noChangeShapeType="1"/>
          </p:cNvSpPr>
          <p:nvPr/>
        </p:nvSpPr>
        <p:spPr bwMode="auto">
          <a:xfrm>
            <a:off x="463551" y="4881563"/>
            <a:ext cx="512763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>
              <a:latin typeface="Calibri" pitchFamily="34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463551" y="1736875"/>
            <a:ext cx="8094813" cy="2794118"/>
            <a:chOff x="463551" y="1736875"/>
            <a:chExt cx="8094813" cy="2794118"/>
          </a:xfrm>
        </p:grpSpPr>
        <p:sp>
          <p:nvSpPr>
            <p:cNvPr id="9239" name="Rectangle 66"/>
            <p:cNvSpPr>
              <a:spLocks noChangeArrowheads="1"/>
            </p:cNvSpPr>
            <p:nvPr/>
          </p:nvSpPr>
          <p:spPr bwMode="auto">
            <a:xfrm>
              <a:off x="511176" y="3653317"/>
              <a:ext cx="1089025" cy="32808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9240" name="Text Box 36"/>
            <p:cNvSpPr txBox="1">
              <a:spLocks noChangeArrowheads="1"/>
            </p:cNvSpPr>
            <p:nvPr/>
          </p:nvSpPr>
          <p:spPr bwMode="auto">
            <a:xfrm>
              <a:off x="463551" y="4069295"/>
              <a:ext cx="2728913" cy="461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dirty="0">
                  <a:latin typeface="Calibri" pitchFamily="34" charset="0"/>
                </a:rPr>
                <a:t>Observation </a:t>
              </a:r>
              <a:r>
                <a:rPr lang="de-CH" dirty="0" err="1">
                  <a:latin typeface="Calibri" pitchFamily="34" charset="0"/>
                </a:rPr>
                <a:t>process</a:t>
              </a:r>
              <a:endParaRPr lang="de-CH" dirty="0">
                <a:latin typeface="Calibri" pitchFamily="34" charset="0"/>
              </a:endParaRPr>
            </a:p>
          </p:txBody>
        </p:sp>
        <p:sp>
          <p:nvSpPr>
            <p:cNvPr id="9241" name="Text Box 37"/>
            <p:cNvSpPr txBox="1">
              <a:spLocks noChangeArrowheads="1"/>
            </p:cNvSpPr>
            <p:nvPr/>
          </p:nvSpPr>
          <p:spPr bwMode="auto">
            <a:xfrm>
              <a:off x="463551" y="3066471"/>
              <a:ext cx="1136850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2000" b="1" dirty="0">
                  <a:solidFill>
                    <a:srgbClr val="FF0000"/>
                  </a:solidFill>
                  <a:latin typeface="Calibri" pitchFamily="34" charset="0"/>
                </a:rPr>
                <a:t>Seen</a:t>
              </a:r>
            </a:p>
            <a:p>
              <a:pPr eaLnBrk="1" hangingPunct="1"/>
              <a:endParaRPr lang="de-CH" sz="1600" dirty="0">
                <a:latin typeface="Calibri" pitchFamily="34" charset="0"/>
              </a:endParaRPr>
            </a:p>
            <a:p>
              <a:pPr eaLnBrk="1" hangingPunct="1"/>
              <a:r>
                <a:rPr lang="de-CH" sz="2000" b="1" dirty="0">
                  <a:latin typeface="Calibri" pitchFamily="34" charset="0"/>
                </a:rPr>
                <a:t>Not </a:t>
              </a:r>
              <a:r>
                <a:rPr lang="de-CH" sz="2000" b="1" dirty="0" err="1">
                  <a:latin typeface="Calibri" pitchFamily="34" charset="0"/>
                </a:rPr>
                <a:t>seen</a:t>
              </a:r>
              <a:endParaRPr lang="de-CH" sz="2000" b="1" dirty="0">
                <a:latin typeface="Calibri" pitchFamily="34" charset="0"/>
              </a:endParaRPr>
            </a:p>
          </p:txBody>
        </p:sp>
        <p:sp>
          <p:nvSpPr>
            <p:cNvPr id="9242" name="Oval 40"/>
            <p:cNvSpPr>
              <a:spLocks noChangeArrowheads="1"/>
            </p:cNvSpPr>
            <p:nvPr/>
          </p:nvSpPr>
          <p:spPr bwMode="auto">
            <a:xfrm>
              <a:off x="3124201" y="3143253"/>
              <a:ext cx="324000" cy="3240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de-CH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9243" name="Oval 41"/>
            <p:cNvSpPr>
              <a:spLocks noChangeArrowheads="1"/>
            </p:cNvSpPr>
            <p:nvPr/>
          </p:nvSpPr>
          <p:spPr bwMode="auto">
            <a:xfrm>
              <a:off x="3924301" y="3619503"/>
              <a:ext cx="324000" cy="324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de-CH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9244" name="Oval 42"/>
            <p:cNvSpPr>
              <a:spLocks noChangeArrowheads="1"/>
            </p:cNvSpPr>
            <p:nvPr/>
          </p:nvSpPr>
          <p:spPr bwMode="auto">
            <a:xfrm>
              <a:off x="4757739" y="3143253"/>
              <a:ext cx="324000" cy="3240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de-CH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9245" name="Oval 43"/>
            <p:cNvSpPr>
              <a:spLocks noChangeArrowheads="1"/>
            </p:cNvSpPr>
            <p:nvPr/>
          </p:nvSpPr>
          <p:spPr bwMode="auto">
            <a:xfrm>
              <a:off x="5641976" y="3619503"/>
              <a:ext cx="324000" cy="324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de-CH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9246" name="Oval 44"/>
            <p:cNvSpPr>
              <a:spLocks noChangeArrowheads="1"/>
            </p:cNvSpPr>
            <p:nvPr/>
          </p:nvSpPr>
          <p:spPr bwMode="auto">
            <a:xfrm>
              <a:off x="6486526" y="3619503"/>
              <a:ext cx="324000" cy="324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de-CH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9247" name="Oval 45"/>
            <p:cNvSpPr>
              <a:spLocks noChangeArrowheads="1"/>
            </p:cNvSpPr>
            <p:nvPr/>
          </p:nvSpPr>
          <p:spPr bwMode="auto">
            <a:xfrm>
              <a:off x="7359651" y="3619503"/>
              <a:ext cx="324000" cy="324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de-CH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9248" name="Oval 46"/>
            <p:cNvSpPr>
              <a:spLocks noChangeArrowheads="1"/>
            </p:cNvSpPr>
            <p:nvPr/>
          </p:nvSpPr>
          <p:spPr bwMode="auto">
            <a:xfrm>
              <a:off x="8234364" y="3619503"/>
              <a:ext cx="324000" cy="324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de-CH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cxnSp>
          <p:nvCxnSpPr>
            <p:cNvPr id="9249" name="AutoShape 55"/>
            <p:cNvCxnSpPr>
              <a:cxnSpLocks noChangeShapeType="1"/>
              <a:stCxn id="9242" idx="0"/>
              <a:endCxn id="9221" idx="4"/>
            </p:cNvCxnSpPr>
            <p:nvPr/>
          </p:nvCxnSpPr>
          <p:spPr bwMode="auto">
            <a:xfrm flipV="1">
              <a:off x="3286201" y="1736875"/>
              <a:ext cx="0" cy="140637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0" name="AutoShape 56"/>
            <p:cNvCxnSpPr>
              <a:cxnSpLocks noChangeShapeType="1"/>
              <a:stCxn id="9243" idx="0"/>
              <a:endCxn id="9222" idx="4"/>
            </p:cNvCxnSpPr>
            <p:nvPr/>
          </p:nvCxnSpPr>
          <p:spPr bwMode="auto">
            <a:xfrm flipV="1">
              <a:off x="4086301" y="1736875"/>
              <a:ext cx="0" cy="18826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1" name="AutoShape 57"/>
            <p:cNvCxnSpPr>
              <a:cxnSpLocks noChangeShapeType="1"/>
              <a:stCxn id="9244" idx="0"/>
              <a:endCxn id="9223" idx="4"/>
            </p:cNvCxnSpPr>
            <p:nvPr/>
          </p:nvCxnSpPr>
          <p:spPr bwMode="auto">
            <a:xfrm flipH="1" flipV="1">
              <a:off x="4919738" y="1736875"/>
              <a:ext cx="1" cy="140637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2" name="AutoShape 58"/>
            <p:cNvCxnSpPr>
              <a:cxnSpLocks noChangeShapeType="1"/>
              <a:stCxn id="9245" idx="0"/>
              <a:endCxn id="9224" idx="4"/>
            </p:cNvCxnSpPr>
            <p:nvPr/>
          </p:nvCxnSpPr>
          <p:spPr bwMode="auto">
            <a:xfrm flipV="1">
              <a:off x="5803976" y="1736875"/>
              <a:ext cx="0" cy="18826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3" name="AutoShape 59"/>
            <p:cNvCxnSpPr>
              <a:cxnSpLocks noChangeShapeType="1"/>
              <a:stCxn id="9246" idx="0"/>
              <a:endCxn id="9225" idx="4"/>
            </p:cNvCxnSpPr>
            <p:nvPr/>
          </p:nvCxnSpPr>
          <p:spPr bwMode="auto">
            <a:xfrm flipV="1">
              <a:off x="6648526" y="2239584"/>
              <a:ext cx="0" cy="137991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4" name="AutoShape 60"/>
            <p:cNvCxnSpPr>
              <a:cxnSpLocks noChangeShapeType="1"/>
              <a:stCxn id="9247" idx="0"/>
              <a:endCxn id="9226" idx="4"/>
            </p:cNvCxnSpPr>
            <p:nvPr/>
          </p:nvCxnSpPr>
          <p:spPr bwMode="auto">
            <a:xfrm flipV="1">
              <a:off x="7521651" y="2239584"/>
              <a:ext cx="0" cy="137991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5" name="AutoShape 61"/>
            <p:cNvCxnSpPr>
              <a:cxnSpLocks noChangeShapeType="1"/>
              <a:stCxn id="9248" idx="0"/>
              <a:endCxn id="9227" idx="4"/>
            </p:cNvCxnSpPr>
            <p:nvPr/>
          </p:nvCxnSpPr>
          <p:spPr bwMode="auto">
            <a:xfrm flipH="1" flipV="1">
              <a:off x="8396363" y="2239584"/>
              <a:ext cx="1" cy="137991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7B20CBF8-9928-DE40-89BD-A6CF6462DA72}"/>
              </a:ext>
            </a:extLst>
          </p:cNvPr>
          <p:cNvSpPr txBox="1"/>
          <p:nvPr/>
        </p:nvSpPr>
        <p:spPr>
          <a:xfrm>
            <a:off x="3903097" y="4430425"/>
            <a:ext cx="3542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Actual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states: AAAADDD</a:t>
            </a:r>
          </a:p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Observations are: 1010000</a:t>
            </a:r>
          </a:p>
        </p:txBody>
      </p:sp>
    </p:spTree>
    <p:extLst>
      <p:ext uri="{BB962C8B-B14F-4D97-AF65-F5344CB8AC3E}">
        <p14:creationId xmlns:p14="http://schemas.microsoft.com/office/powerpoint/2010/main" val="283463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628402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State-</a:t>
            </a:r>
            <a:r>
              <a:rPr lang="de-CH" sz="2800" b="1" dirty="0" err="1">
                <a:latin typeface="Calibri" pitchFamily="34" charset="0"/>
              </a:rPr>
              <a:t>space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likelihood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to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analyse</a:t>
            </a:r>
            <a:r>
              <a:rPr lang="de-CH" sz="2800" b="1" dirty="0">
                <a:latin typeface="Calibri" pitchFamily="34" charset="0"/>
              </a:rPr>
              <a:t> CR </a:t>
            </a:r>
            <a:r>
              <a:rPr lang="de-CH" sz="2800" b="1" dirty="0" err="1">
                <a:latin typeface="Calibri" pitchFamily="34" charset="0"/>
              </a:rPr>
              <a:t>data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10243" name="Text Box 6"/>
          <p:cNvSpPr txBox="1">
            <a:spLocks noChangeArrowheads="1"/>
          </p:cNvSpPr>
          <p:nvPr/>
        </p:nvSpPr>
        <p:spPr bwMode="auto">
          <a:xfrm>
            <a:off x="669926" y="957792"/>
            <a:ext cx="45118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dirty="0">
                <a:solidFill>
                  <a:schemeClr val="accent2"/>
                </a:solidFill>
                <a:latin typeface="Calibri" pitchFamily="34" charset="0"/>
              </a:rPr>
              <a:t>1. State </a:t>
            </a:r>
            <a:r>
              <a:rPr lang="de-CH" sz="2000" dirty="0" err="1">
                <a:solidFill>
                  <a:schemeClr val="accent2"/>
                </a:solidFill>
                <a:latin typeface="Calibri" pitchFamily="34" charset="0"/>
              </a:rPr>
              <a:t>process</a:t>
            </a:r>
            <a:r>
              <a:rPr lang="de-CH" sz="20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2000" dirty="0" err="1">
                <a:solidFill>
                  <a:schemeClr val="accent2"/>
                </a:solidFill>
                <a:latin typeface="Calibri" pitchFamily="34" charset="0"/>
              </a:rPr>
              <a:t>corresponding</a:t>
            </a:r>
            <a:r>
              <a:rPr lang="de-CH" sz="20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2000" dirty="0" err="1">
                <a:solidFill>
                  <a:schemeClr val="accent2"/>
                </a:solidFill>
                <a:latin typeface="Calibri" pitchFamily="34" charset="0"/>
              </a:rPr>
              <a:t>to</a:t>
            </a:r>
            <a:r>
              <a:rPr lang="de-CH" sz="20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2000" dirty="0" err="1">
                <a:solidFill>
                  <a:schemeClr val="accent2"/>
                </a:solidFill>
                <a:latin typeface="Calibri" pitchFamily="34" charset="0"/>
              </a:rPr>
              <a:t>survival</a:t>
            </a:r>
            <a:endParaRPr lang="de-DE" sz="2000" dirty="0">
              <a:solidFill>
                <a:schemeClr val="accent2"/>
              </a:solidFill>
              <a:latin typeface="Calibri" pitchFamily="34" charset="0"/>
            </a:endParaRPr>
          </a:p>
        </p:txBody>
      </p:sp>
      <p:graphicFrame>
        <p:nvGraphicFramePr>
          <p:cNvPr id="10244" name="Object 18"/>
          <p:cNvGraphicFramePr>
            <a:graphicFrameLocks noChangeAspect="1"/>
          </p:cNvGraphicFramePr>
          <p:nvPr/>
        </p:nvGraphicFramePr>
        <p:xfrm>
          <a:off x="797288" y="1799354"/>
          <a:ext cx="3428568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445" name="Equation" r:id="rId4" imgW="1904760" imgH="253800" progId="Equation.DSMT4">
                  <p:embed/>
                </p:oleObj>
              </mc:Choice>
              <mc:Fallback>
                <p:oleObj name="Equation" r:id="rId4" imgW="1904760" imgH="253800" progId="Equation.DSMT4">
                  <p:embed/>
                  <p:pic>
                    <p:nvPicPr>
                      <p:cNvPr id="10244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7288" y="1799354"/>
                        <a:ext cx="3428568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5" name="Text Box 19"/>
          <p:cNvSpPr txBox="1">
            <a:spLocks noChangeArrowheads="1"/>
          </p:cNvSpPr>
          <p:nvPr/>
        </p:nvSpPr>
        <p:spPr bwMode="auto">
          <a:xfrm>
            <a:off x="784225" y="2374636"/>
            <a:ext cx="79025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5763" indent="-3857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where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,</a:t>
            </a:r>
          </a:p>
          <a:p>
            <a:pPr eaLnBrk="1" hangingPunct="1"/>
            <a:r>
              <a:rPr lang="de-CH" sz="1600" i="1" dirty="0" err="1">
                <a:solidFill>
                  <a:schemeClr val="accent2"/>
                </a:solidFill>
                <a:latin typeface="Calibri" pitchFamily="34" charset="0"/>
              </a:rPr>
              <a:t>z</a:t>
            </a:r>
            <a:r>
              <a:rPr lang="de-CH" sz="1600" i="1" baseline="-25000" dirty="0" err="1">
                <a:solidFill>
                  <a:schemeClr val="accent2"/>
                </a:solidFill>
                <a:latin typeface="Calibri" pitchFamily="34" charset="0"/>
              </a:rPr>
              <a:t>i,t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: latent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state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indicating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whether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individual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</a:rPr>
              <a:t>i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is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alive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at time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</a:rPr>
              <a:t>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(z = 1)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or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dead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(z = 0)</a:t>
            </a:r>
          </a:p>
          <a:p>
            <a:pPr eaLnBrk="1" hangingPunct="1"/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</a:t>
            </a:r>
            <a:r>
              <a:rPr lang="de-CH" sz="1600" i="1" baseline="-250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i,t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: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survival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probability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for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individual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i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from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time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to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+1</a:t>
            </a:r>
            <a:endParaRPr lang="de-CH" sz="1600" i="1" dirty="0">
              <a:solidFill>
                <a:schemeClr val="accent2"/>
              </a:solidFill>
              <a:latin typeface="Calibri" pitchFamily="34" charset="0"/>
            </a:endParaRPr>
          </a:p>
        </p:txBody>
      </p:sp>
      <p:graphicFrame>
        <p:nvGraphicFramePr>
          <p:cNvPr id="10247" name="Object 11"/>
          <p:cNvGraphicFramePr>
            <a:graphicFrameLocks noChangeAspect="1"/>
          </p:cNvGraphicFramePr>
          <p:nvPr/>
        </p:nvGraphicFramePr>
        <p:xfrm>
          <a:off x="784226" y="1350699"/>
          <a:ext cx="1045516" cy="44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446" name="Equation" r:id="rId6" imgW="571320" imgH="241200" progId="Equation.DSMT4">
                  <p:embed/>
                </p:oleObj>
              </mc:Choice>
              <mc:Fallback>
                <p:oleObj name="Equation" r:id="rId6" imgW="571320" imgH="241200" progId="Equation.DSMT4">
                  <p:embed/>
                  <p:pic>
                    <p:nvPicPr>
                      <p:cNvPr id="10247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226" y="1350699"/>
                        <a:ext cx="1045516" cy="441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4324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628402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State-</a:t>
            </a:r>
            <a:r>
              <a:rPr lang="de-CH" sz="2800" b="1" dirty="0" err="1">
                <a:latin typeface="Calibri" pitchFamily="34" charset="0"/>
              </a:rPr>
              <a:t>space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likelihood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to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analyse</a:t>
            </a:r>
            <a:r>
              <a:rPr lang="de-CH" sz="2800" b="1" dirty="0">
                <a:latin typeface="Calibri" pitchFamily="34" charset="0"/>
              </a:rPr>
              <a:t> CR </a:t>
            </a:r>
            <a:r>
              <a:rPr lang="de-CH" sz="2800" b="1" dirty="0" err="1">
                <a:latin typeface="Calibri" pitchFamily="34" charset="0"/>
              </a:rPr>
              <a:t>data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10243" name="Text Box 6"/>
          <p:cNvSpPr txBox="1">
            <a:spLocks noChangeArrowheads="1"/>
          </p:cNvSpPr>
          <p:nvPr/>
        </p:nvSpPr>
        <p:spPr bwMode="auto">
          <a:xfrm>
            <a:off x="669926" y="957792"/>
            <a:ext cx="45118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dirty="0">
                <a:solidFill>
                  <a:schemeClr val="accent2"/>
                </a:solidFill>
                <a:latin typeface="Calibri" pitchFamily="34" charset="0"/>
              </a:rPr>
              <a:t>1. State </a:t>
            </a:r>
            <a:r>
              <a:rPr lang="de-CH" sz="2000" dirty="0" err="1">
                <a:solidFill>
                  <a:schemeClr val="accent2"/>
                </a:solidFill>
                <a:latin typeface="Calibri" pitchFamily="34" charset="0"/>
              </a:rPr>
              <a:t>process</a:t>
            </a:r>
            <a:r>
              <a:rPr lang="de-CH" sz="20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2000" dirty="0" err="1">
                <a:solidFill>
                  <a:schemeClr val="accent2"/>
                </a:solidFill>
                <a:latin typeface="Calibri" pitchFamily="34" charset="0"/>
              </a:rPr>
              <a:t>corresponding</a:t>
            </a:r>
            <a:r>
              <a:rPr lang="de-CH" sz="20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2000" dirty="0" err="1">
                <a:solidFill>
                  <a:schemeClr val="accent2"/>
                </a:solidFill>
                <a:latin typeface="Calibri" pitchFamily="34" charset="0"/>
              </a:rPr>
              <a:t>to</a:t>
            </a:r>
            <a:r>
              <a:rPr lang="de-CH" sz="20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2000" dirty="0" err="1">
                <a:solidFill>
                  <a:schemeClr val="accent2"/>
                </a:solidFill>
                <a:latin typeface="Calibri" pitchFamily="34" charset="0"/>
              </a:rPr>
              <a:t>survival</a:t>
            </a:r>
            <a:endParaRPr lang="de-DE" sz="2000" dirty="0">
              <a:solidFill>
                <a:schemeClr val="accent2"/>
              </a:solidFill>
              <a:latin typeface="Calibri" pitchFamily="34" charset="0"/>
            </a:endParaRPr>
          </a:p>
        </p:txBody>
      </p:sp>
      <p:graphicFrame>
        <p:nvGraphicFramePr>
          <p:cNvPr id="10244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37407"/>
              </p:ext>
            </p:extLst>
          </p:nvPr>
        </p:nvGraphicFramePr>
        <p:xfrm>
          <a:off x="797288" y="1799354"/>
          <a:ext cx="3428568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3" name="Equation" r:id="rId4" imgW="1904760" imgH="253800" progId="Equation.DSMT4">
                  <p:embed/>
                </p:oleObj>
              </mc:Choice>
              <mc:Fallback>
                <p:oleObj name="Equation" r:id="rId4" imgW="1904760" imgH="2538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7288" y="1799354"/>
                        <a:ext cx="3428568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5" name="Text Box 19"/>
          <p:cNvSpPr txBox="1">
            <a:spLocks noChangeArrowheads="1"/>
          </p:cNvSpPr>
          <p:nvPr/>
        </p:nvSpPr>
        <p:spPr bwMode="auto">
          <a:xfrm>
            <a:off x="784225" y="2374636"/>
            <a:ext cx="79025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5763" indent="-3857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where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,</a:t>
            </a:r>
          </a:p>
          <a:p>
            <a:pPr eaLnBrk="1" hangingPunct="1"/>
            <a:r>
              <a:rPr lang="de-CH" sz="1600" i="1" dirty="0" err="1">
                <a:solidFill>
                  <a:schemeClr val="accent2"/>
                </a:solidFill>
                <a:latin typeface="Calibri" pitchFamily="34" charset="0"/>
              </a:rPr>
              <a:t>z</a:t>
            </a:r>
            <a:r>
              <a:rPr lang="de-CH" sz="1600" i="1" baseline="-25000" dirty="0" err="1">
                <a:solidFill>
                  <a:schemeClr val="accent2"/>
                </a:solidFill>
                <a:latin typeface="Calibri" pitchFamily="34" charset="0"/>
              </a:rPr>
              <a:t>i,t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: latent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state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indicating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whether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individual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</a:rPr>
              <a:t>i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is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alive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at time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</a:rPr>
              <a:t>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(z = 1)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or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dead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(z = 0)</a:t>
            </a:r>
          </a:p>
          <a:p>
            <a:pPr eaLnBrk="1" hangingPunct="1"/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</a:t>
            </a:r>
            <a:r>
              <a:rPr lang="de-CH" sz="1600" i="1" baseline="-250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i,t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: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survival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probability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for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individual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i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from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time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to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+1</a:t>
            </a:r>
            <a:endParaRPr lang="de-CH" sz="1600" i="1" dirty="0">
              <a:solidFill>
                <a:schemeClr val="accent2"/>
              </a:solidFill>
              <a:latin typeface="Calibri" pitchFamily="34" charset="0"/>
            </a:endParaRPr>
          </a:p>
        </p:txBody>
      </p:sp>
      <p:graphicFrame>
        <p:nvGraphicFramePr>
          <p:cNvPr id="1024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9871573"/>
              </p:ext>
            </p:extLst>
          </p:nvPr>
        </p:nvGraphicFramePr>
        <p:xfrm>
          <a:off x="784226" y="1350699"/>
          <a:ext cx="1045516" cy="44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4" name="Equation" r:id="rId6" imgW="571320" imgH="241200" progId="Equation.DSMT4">
                  <p:embed/>
                </p:oleObj>
              </mc:Choice>
              <mc:Fallback>
                <p:oleObj name="Equation" r:id="rId6" imgW="571320" imgH="2412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226" y="1350699"/>
                        <a:ext cx="1045516" cy="441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5361EEE6-950B-EF4E-BF0A-A5D0275DF8E9}"/>
                  </a:ext>
                </a:extLst>
              </p:cNvPr>
              <p:cNvSpPr txBox="1"/>
              <p:nvPr/>
            </p:nvSpPr>
            <p:spPr>
              <a:xfrm>
                <a:off x="797288" y="3788174"/>
                <a:ext cx="6464398" cy="771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b="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fr-FR" dirty="0"/>
                  <a:t> = 0 (</a:t>
                </a:r>
                <a:r>
                  <a:rPr lang="fr-FR" i="1" dirty="0"/>
                  <a:t>i</a:t>
                </a:r>
                <a:r>
                  <a:rPr lang="fr-FR" dirty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dead</a:t>
                </a:r>
                <a:r>
                  <a:rPr lang="fr-FR" dirty="0"/>
                  <a:t> at t-1) </a:t>
                </a:r>
                <a:r>
                  <a:rPr lang="fr-FR" dirty="0" err="1"/>
                  <a:t>then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~ Bernoulli(0) </a:t>
                </a:r>
              </a:p>
              <a:p>
                <a:r>
                  <a:rPr lang="fr-FR" dirty="0" err="1"/>
                  <a:t>that</a:t>
                </a:r>
                <a:r>
                  <a:rPr lang="fr-FR" dirty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= 0 </a:t>
                </a:r>
                <a:r>
                  <a:rPr lang="fr-FR" dirty="0" err="1"/>
                  <a:t>with</a:t>
                </a:r>
                <a:r>
                  <a:rPr lang="fr-FR" dirty="0"/>
                  <a:t> </a:t>
                </a:r>
                <a:r>
                  <a:rPr lang="fr-FR" dirty="0" err="1"/>
                  <a:t>certainty</a:t>
                </a:r>
                <a:r>
                  <a:rPr lang="fr-FR" dirty="0"/>
                  <a:t> (no zombies)</a:t>
                </a: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5361EEE6-950B-EF4E-BF0A-A5D0275DF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88" y="3788174"/>
                <a:ext cx="6464398" cy="771109"/>
              </a:xfrm>
              <a:prstGeom prst="rect">
                <a:avLst/>
              </a:prstGeom>
              <a:blipFill>
                <a:blip r:embed="rId8"/>
                <a:stretch>
                  <a:fillRect l="-2745" t="-12903" r="-1961" b="-193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628402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State-</a:t>
            </a:r>
            <a:r>
              <a:rPr lang="de-CH" sz="2800" b="1" dirty="0" err="1">
                <a:latin typeface="Calibri" pitchFamily="34" charset="0"/>
              </a:rPr>
              <a:t>space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likelihood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to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analyse</a:t>
            </a:r>
            <a:r>
              <a:rPr lang="de-CH" sz="2800" b="1" dirty="0">
                <a:latin typeface="Calibri" pitchFamily="34" charset="0"/>
              </a:rPr>
              <a:t> CR </a:t>
            </a:r>
            <a:r>
              <a:rPr lang="de-CH" sz="2800" b="1" dirty="0" err="1">
                <a:latin typeface="Calibri" pitchFamily="34" charset="0"/>
              </a:rPr>
              <a:t>data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10243" name="Text Box 6"/>
          <p:cNvSpPr txBox="1">
            <a:spLocks noChangeArrowheads="1"/>
          </p:cNvSpPr>
          <p:nvPr/>
        </p:nvSpPr>
        <p:spPr bwMode="auto">
          <a:xfrm>
            <a:off x="669926" y="957792"/>
            <a:ext cx="45118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dirty="0">
                <a:solidFill>
                  <a:schemeClr val="accent2"/>
                </a:solidFill>
                <a:latin typeface="Calibri" pitchFamily="34" charset="0"/>
              </a:rPr>
              <a:t>1. State </a:t>
            </a:r>
            <a:r>
              <a:rPr lang="de-CH" sz="2000" dirty="0" err="1">
                <a:solidFill>
                  <a:schemeClr val="accent2"/>
                </a:solidFill>
                <a:latin typeface="Calibri" pitchFamily="34" charset="0"/>
              </a:rPr>
              <a:t>process</a:t>
            </a:r>
            <a:r>
              <a:rPr lang="de-CH" sz="20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2000" dirty="0" err="1">
                <a:solidFill>
                  <a:schemeClr val="accent2"/>
                </a:solidFill>
                <a:latin typeface="Calibri" pitchFamily="34" charset="0"/>
              </a:rPr>
              <a:t>corresponding</a:t>
            </a:r>
            <a:r>
              <a:rPr lang="de-CH" sz="20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2000" dirty="0" err="1">
                <a:solidFill>
                  <a:schemeClr val="accent2"/>
                </a:solidFill>
                <a:latin typeface="Calibri" pitchFamily="34" charset="0"/>
              </a:rPr>
              <a:t>to</a:t>
            </a:r>
            <a:r>
              <a:rPr lang="de-CH" sz="20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2000" dirty="0" err="1">
                <a:solidFill>
                  <a:schemeClr val="accent2"/>
                </a:solidFill>
                <a:latin typeface="Calibri" pitchFamily="34" charset="0"/>
              </a:rPr>
              <a:t>survival</a:t>
            </a:r>
            <a:endParaRPr lang="de-DE" sz="2000" dirty="0">
              <a:solidFill>
                <a:schemeClr val="accent2"/>
              </a:solidFill>
              <a:latin typeface="Calibri" pitchFamily="34" charset="0"/>
            </a:endParaRPr>
          </a:p>
        </p:txBody>
      </p:sp>
      <p:graphicFrame>
        <p:nvGraphicFramePr>
          <p:cNvPr id="10244" name="Object 18"/>
          <p:cNvGraphicFramePr>
            <a:graphicFrameLocks noChangeAspect="1"/>
          </p:cNvGraphicFramePr>
          <p:nvPr/>
        </p:nvGraphicFramePr>
        <p:xfrm>
          <a:off x="797288" y="1799354"/>
          <a:ext cx="3428568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469" name="Equation" r:id="rId4" imgW="1904760" imgH="253800" progId="Equation.DSMT4">
                  <p:embed/>
                </p:oleObj>
              </mc:Choice>
              <mc:Fallback>
                <p:oleObj name="Equation" r:id="rId4" imgW="1904760" imgH="253800" progId="Equation.DSMT4">
                  <p:embed/>
                  <p:pic>
                    <p:nvPicPr>
                      <p:cNvPr id="10244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7288" y="1799354"/>
                        <a:ext cx="3428568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5" name="Text Box 19"/>
          <p:cNvSpPr txBox="1">
            <a:spLocks noChangeArrowheads="1"/>
          </p:cNvSpPr>
          <p:nvPr/>
        </p:nvSpPr>
        <p:spPr bwMode="auto">
          <a:xfrm>
            <a:off x="784225" y="2374636"/>
            <a:ext cx="79025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5763" indent="-3857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where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,</a:t>
            </a:r>
          </a:p>
          <a:p>
            <a:pPr eaLnBrk="1" hangingPunct="1"/>
            <a:r>
              <a:rPr lang="de-CH" sz="1600" i="1" dirty="0" err="1">
                <a:solidFill>
                  <a:schemeClr val="accent2"/>
                </a:solidFill>
                <a:latin typeface="Calibri" pitchFamily="34" charset="0"/>
              </a:rPr>
              <a:t>z</a:t>
            </a:r>
            <a:r>
              <a:rPr lang="de-CH" sz="1600" i="1" baseline="-25000" dirty="0" err="1">
                <a:solidFill>
                  <a:schemeClr val="accent2"/>
                </a:solidFill>
                <a:latin typeface="Calibri" pitchFamily="34" charset="0"/>
              </a:rPr>
              <a:t>i,t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: latent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state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indicating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whether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individual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</a:rPr>
              <a:t>i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is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alive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at time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</a:rPr>
              <a:t>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(z = 1)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or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dead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(z = 0)</a:t>
            </a:r>
          </a:p>
          <a:p>
            <a:pPr eaLnBrk="1" hangingPunct="1"/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</a:t>
            </a:r>
            <a:r>
              <a:rPr lang="de-CH" sz="1600" i="1" baseline="-250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i,t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: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survival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probability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for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individual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i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from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time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to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+1</a:t>
            </a:r>
            <a:endParaRPr lang="de-CH" sz="1600" i="1" dirty="0">
              <a:solidFill>
                <a:schemeClr val="accent2"/>
              </a:solidFill>
              <a:latin typeface="Calibri" pitchFamily="34" charset="0"/>
            </a:endParaRPr>
          </a:p>
        </p:txBody>
      </p:sp>
      <p:graphicFrame>
        <p:nvGraphicFramePr>
          <p:cNvPr id="10247" name="Object 11"/>
          <p:cNvGraphicFramePr>
            <a:graphicFrameLocks noChangeAspect="1"/>
          </p:cNvGraphicFramePr>
          <p:nvPr/>
        </p:nvGraphicFramePr>
        <p:xfrm>
          <a:off x="784226" y="1350699"/>
          <a:ext cx="1045516" cy="44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470" name="Equation" r:id="rId6" imgW="571320" imgH="241200" progId="Equation.DSMT4">
                  <p:embed/>
                </p:oleObj>
              </mc:Choice>
              <mc:Fallback>
                <p:oleObj name="Equation" r:id="rId6" imgW="571320" imgH="241200" progId="Equation.DSMT4">
                  <p:embed/>
                  <p:pic>
                    <p:nvPicPr>
                      <p:cNvPr id="10247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226" y="1350699"/>
                        <a:ext cx="1045516" cy="441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2EAF87D3-6760-9846-9012-8D45CC5F7100}"/>
                  </a:ext>
                </a:extLst>
              </p:cNvPr>
              <p:cNvSpPr txBox="1"/>
              <p:nvPr/>
            </p:nvSpPr>
            <p:spPr>
              <a:xfrm>
                <a:off x="797288" y="3800232"/>
                <a:ext cx="7958461" cy="11404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b="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fr-FR" dirty="0"/>
                  <a:t> = 1 (</a:t>
                </a:r>
                <a:r>
                  <a:rPr lang="fr-FR" i="1" dirty="0"/>
                  <a:t>i</a:t>
                </a:r>
                <a:r>
                  <a:rPr lang="fr-FR" dirty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alive at t-1) </a:t>
                </a:r>
                <a:r>
                  <a:rPr lang="fr-FR" dirty="0" err="1"/>
                  <a:t>then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~ Bernoulli(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fr-FR" dirty="0"/>
                  <a:t>) </a:t>
                </a:r>
              </a:p>
              <a:p>
                <a:r>
                  <a:rPr lang="fr-FR" dirty="0"/>
                  <a:t>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>
                        <a:latin typeface="Cambria Math" panose="02040503050406030204" pitchFamily="18" charset="0"/>
                      </a:rPr>
                      <m:t>hat</m:t>
                    </m:r>
                    <m:r>
                      <a:rPr lang="fr-FR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>
                        <a:latin typeface="Cambria Math" panose="02040503050406030204" pitchFamily="18" charset="0"/>
                      </a:rPr>
                      <m:t>is</m:t>
                    </m:r>
                    <m:r>
                      <a:rPr lang="fr-FR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= 1 </a:t>
                </a:r>
                <a:r>
                  <a:rPr lang="fr-FR" dirty="0" err="1"/>
                  <a:t>with</a:t>
                </a:r>
                <a:r>
                  <a:rPr lang="fr-FR" dirty="0"/>
                  <a:t> </a:t>
                </a:r>
                <a:r>
                  <a:rPr lang="fr-FR" dirty="0" err="1"/>
                  <a:t>prob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>
                        <a:latin typeface="Cambria Math" panose="02040503050406030204" pitchFamily="18" charset="0"/>
                      </a:rPr>
                      <m:t>and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m:rPr>
                        <m:nor/>
                      </m:rPr>
                      <a:rPr lang="fr-FR" dirty="0"/>
                      <m:t> = 0 </m:t>
                    </m:r>
                    <m:r>
                      <m:rPr>
                        <m:nor/>
                      </m:rPr>
                      <a:rPr lang="fr-FR" dirty="0"/>
                      <m:t>with</m:t>
                    </m:r>
                    <m:r>
                      <m:rPr>
                        <m:nor/>
                      </m:rPr>
                      <a:rPr lang="fr-FR" dirty="0"/>
                      <m:t> </m:t>
                    </m:r>
                    <m:r>
                      <m:rPr>
                        <m:nor/>
                      </m:rPr>
                      <a:rPr lang="fr-FR" dirty="0"/>
                      <m:t>prob</m:t>
                    </m:r>
                    <m:r>
                      <m:rPr>
                        <m:nor/>
                      </m:rPr>
                      <a:rPr lang="fr-FR" dirty="0"/>
                      <m:t> (1−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fr-FR" dirty="0"/>
                  <a:t>)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2EAF87D3-6760-9846-9012-8D45CC5F7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88" y="3800232"/>
                <a:ext cx="7958461" cy="1140440"/>
              </a:xfrm>
              <a:prstGeom prst="rect">
                <a:avLst/>
              </a:prstGeom>
              <a:blipFill>
                <a:blip r:embed="rId8"/>
                <a:stretch>
                  <a:fillRect l="-2229" t="-8889" r="-12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1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628402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State-</a:t>
            </a:r>
            <a:r>
              <a:rPr lang="de-CH" sz="2800" b="1" dirty="0" err="1">
                <a:latin typeface="Calibri" pitchFamily="34" charset="0"/>
              </a:rPr>
              <a:t>space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likelihood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to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analyse</a:t>
            </a:r>
            <a:r>
              <a:rPr lang="de-CH" sz="2800" b="1" dirty="0">
                <a:latin typeface="Calibri" pitchFamily="34" charset="0"/>
              </a:rPr>
              <a:t> CR </a:t>
            </a:r>
            <a:r>
              <a:rPr lang="de-CH" sz="2800" b="1" dirty="0" err="1">
                <a:latin typeface="Calibri" pitchFamily="34" charset="0"/>
              </a:rPr>
              <a:t>data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10243" name="Text Box 6"/>
          <p:cNvSpPr txBox="1">
            <a:spLocks noChangeArrowheads="1"/>
          </p:cNvSpPr>
          <p:nvPr/>
        </p:nvSpPr>
        <p:spPr bwMode="auto">
          <a:xfrm>
            <a:off x="669926" y="957792"/>
            <a:ext cx="45118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dirty="0">
                <a:solidFill>
                  <a:schemeClr val="accent2"/>
                </a:solidFill>
                <a:latin typeface="Calibri" pitchFamily="34" charset="0"/>
              </a:rPr>
              <a:t>1. State </a:t>
            </a:r>
            <a:r>
              <a:rPr lang="de-CH" sz="2000" dirty="0" err="1">
                <a:solidFill>
                  <a:schemeClr val="accent2"/>
                </a:solidFill>
                <a:latin typeface="Calibri" pitchFamily="34" charset="0"/>
              </a:rPr>
              <a:t>process</a:t>
            </a:r>
            <a:r>
              <a:rPr lang="de-CH" sz="20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2000" dirty="0" err="1">
                <a:solidFill>
                  <a:schemeClr val="accent2"/>
                </a:solidFill>
                <a:latin typeface="Calibri" pitchFamily="34" charset="0"/>
              </a:rPr>
              <a:t>corresponding</a:t>
            </a:r>
            <a:r>
              <a:rPr lang="de-CH" sz="20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2000" dirty="0" err="1">
                <a:solidFill>
                  <a:schemeClr val="accent2"/>
                </a:solidFill>
                <a:latin typeface="Calibri" pitchFamily="34" charset="0"/>
              </a:rPr>
              <a:t>to</a:t>
            </a:r>
            <a:r>
              <a:rPr lang="de-CH" sz="20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2000" dirty="0" err="1">
                <a:solidFill>
                  <a:schemeClr val="accent2"/>
                </a:solidFill>
                <a:latin typeface="Calibri" pitchFamily="34" charset="0"/>
              </a:rPr>
              <a:t>survival</a:t>
            </a:r>
            <a:endParaRPr lang="de-DE" sz="2000" dirty="0">
              <a:solidFill>
                <a:schemeClr val="accent2"/>
              </a:solidFill>
              <a:latin typeface="Calibri" pitchFamily="34" charset="0"/>
            </a:endParaRPr>
          </a:p>
        </p:txBody>
      </p:sp>
      <p:graphicFrame>
        <p:nvGraphicFramePr>
          <p:cNvPr id="10244" name="Object 18"/>
          <p:cNvGraphicFramePr>
            <a:graphicFrameLocks noChangeAspect="1"/>
          </p:cNvGraphicFramePr>
          <p:nvPr/>
        </p:nvGraphicFramePr>
        <p:xfrm>
          <a:off x="797288" y="1799354"/>
          <a:ext cx="3428568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531" name="Equation" r:id="rId4" imgW="1904760" imgH="253800" progId="Equation.DSMT4">
                  <p:embed/>
                </p:oleObj>
              </mc:Choice>
              <mc:Fallback>
                <p:oleObj name="Equation" r:id="rId4" imgW="1904760" imgH="253800" progId="Equation.DSMT4">
                  <p:embed/>
                  <p:pic>
                    <p:nvPicPr>
                      <p:cNvPr id="10244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7288" y="1799354"/>
                        <a:ext cx="3428568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5" name="Text Box 19"/>
          <p:cNvSpPr txBox="1">
            <a:spLocks noChangeArrowheads="1"/>
          </p:cNvSpPr>
          <p:nvPr/>
        </p:nvSpPr>
        <p:spPr bwMode="auto">
          <a:xfrm>
            <a:off x="784225" y="2374636"/>
            <a:ext cx="79025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5763" indent="-3857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where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,</a:t>
            </a:r>
          </a:p>
          <a:p>
            <a:pPr eaLnBrk="1" hangingPunct="1"/>
            <a:r>
              <a:rPr lang="de-CH" sz="1600" i="1" dirty="0" err="1">
                <a:solidFill>
                  <a:schemeClr val="accent2"/>
                </a:solidFill>
                <a:latin typeface="Calibri" pitchFamily="34" charset="0"/>
              </a:rPr>
              <a:t>z</a:t>
            </a:r>
            <a:r>
              <a:rPr lang="de-CH" sz="1600" i="1" baseline="-25000" dirty="0" err="1">
                <a:solidFill>
                  <a:schemeClr val="accent2"/>
                </a:solidFill>
                <a:latin typeface="Calibri" pitchFamily="34" charset="0"/>
              </a:rPr>
              <a:t>i,t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: latent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state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indicating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whether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individual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</a:rPr>
              <a:t>i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is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alive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at time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</a:rPr>
              <a:t>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(z = 1)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or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dead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(z = 0)</a:t>
            </a:r>
          </a:p>
          <a:p>
            <a:pPr eaLnBrk="1" hangingPunct="1"/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</a:t>
            </a:r>
            <a:r>
              <a:rPr lang="de-CH" sz="1600" i="1" baseline="-250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i,t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: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survival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probability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for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individual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i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from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time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to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+1</a:t>
            </a:r>
            <a:endParaRPr lang="de-CH" sz="1600" i="1" dirty="0">
              <a:solidFill>
                <a:schemeClr val="accent2"/>
              </a:solidFill>
              <a:latin typeface="Calibri" pitchFamily="34" charset="0"/>
            </a:endParaRPr>
          </a:p>
        </p:txBody>
      </p:sp>
      <p:grpSp>
        <p:nvGrpSpPr>
          <p:cNvPr id="3088" name="Group 16"/>
          <p:cNvGrpSpPr>
            <a:grpSpLocks/>
          </p:cNvGrpSpPr>
          <p:nvPr/>
        </p:nvGrpSpPr>
        <p:grpSpPr bwMode="auto">
          <a:xfrm>
            <a:off x="669926" y="3444724"/>
            <a:ext cx="7902575" cy="1668198"/>
            <a:chOff x="422" y="2752"/>
            <a:chExt cx="4978" cy="1261"/>
          </a:xfrm>
        </p:grpSpPr>
        <p:sp>
          <p:nvSpPr>
            <p:cNvPr id="10248" name="Text Box 23"/>
            <p:cNvSpPr txBox="1">
              <a:spLocks noChangeArrowheads="1"/>
            </p:cNvSpPr>
            <p:nvPr/>
          </p:nvSpPr>
          <p:spPr bwMode="auto">
            <a:xfrm>
              <a:off x="422" y="2752"/>
              <a:ext cx="3433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2000" dirty="0">
                  <a:solidFill>
                    <a:srgbClr val="FF0000"/>
                  </a:solidFill>
                  <a:latin typeface="Calibri" pitchFamily="34" charset="0"/>
                </a:rPr>
                <a:t>2. Observation </a:t>
              </a:r>
              <a:r>
                <a:rPr lang="de-CH" sz="2000" dirty="0" err="1">
                  <a:solidFill>
                    <a:srgbClr val="FF0000"/>
                  </a:solidFill>
                  <a:latin typeface="Calibri" pitchFamily="34" charset="0"/>
                </a:rPr>
                <a:t>process</a:t>
              </a:r>
              <a:r>
                <a:rPr lang="de-CH" sz="2000" dirty="0">
                  <a:solidFill>
                    <a:srgbClr val="FF0000"/>
                  </a:solidFill>
                  <a:latin typeface="Calibri" pitchFamily="34" charset="0"/>
                </a:rPr>
                <a:t> </a:t>
              </a:r>
              <a:r>
                <a:rPr lang="de-CH" sz="2000" dirty="0" err="1">
                  <a:solidFill>
                    <a:srgbClr val="FF0000"/>
                  </a:solidFill>
                  <a:latin typeface="Calibri" pitchFamily="34" charset="0"/>
                </a:rPr>
                <a:t>corresponding</a:t>
              </a:r>
              <a:r>
                <a:rPr lang="de-CH" sz="2000" dirty="0">
                  <a:solidFill>
                    <a:srgbClr val="FF0000"/>
                  </a:solidFill>
                  <a:latin typeface="Calibri" pitchFamily="34" charset="0"/>
                </a:rPr>
                <a:t> </a:t>
              </a:r>
              <a:r>
                <a:rPr lang="de-CH" sz="2000" dirty="0" err="1">
                  <a:solidFill>
                    <a:srgbClr val="FF0000"/>
                  </a:solidFill>
                  <a:latin typeface="Calibri" pitchFamily="34" charset="0"/>
                </a:rPr>
                <a:t>to</a:t>
              </a:r>
              <a:r>
                <a:rPr lang="de-CH" sz="2000" dirty="0">
                  <a:solidFill>
                    <a:srgbClr val="FF0000"/>
                  </a:solidFill>
                  <a:latin typeface="Calibri" pitchFamily="34" charset="0"/>
                </a:rPr>
                <a:t> </a:t>
              </a:r>
              <a:r>
                <a:rPr lang="de-CH" sz="2000" dirty="0" err="1">
                  <a:solidFill>
                    <a:srgbClr val="FF0000"/>
                  </a:solidFill>
                  <a:latin typeface="Calibri" pitchFamily="34" charset="0"/>
                </a:rPr>
                <a:t>detection</a:t>
              </a:r>
              <a:endParaRPr lang="de-DE" sz="2000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graphicFrame>
          <p:nvGraphicFramePr>
            <p:cNvPr id="10249" name="Object 25"/>
            <p:cNvGraphicFramePr>
              <a:graphicFrameLocks noChangeAspect="1"/>
            </p:cNvGraphicFramePr>
            <p:nvPr/>
          </p:nvGraphicFramePr>
          <p:xfrm>
            <a:off x="494" y="3064"/>
            <a:ext cx="1607" cy="3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9532" name="Equation" r:id="rId6" imgW="1625400" imgH="253800" progId="Equation.DSMT4">
                    <p:embed/>
                  </p:oleObj>
                </mc:Choice>
                <mc:Fallback>
                  <p:oleObj name="Equation" r:id="rId6" imgW="1625400" imgH="253800" progId="Equation.DSMT4">
                    <p:embed/>
                    <p:pic>
                      <p:nvPicPr>
                        <p:cNvPr id="10249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" y="3064"/>
                          <a:ext cx="1607" cy="3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50" name="Text Box 26"/>
            <p:cNvSpPr txBox="1">
              <a:spLocks noChangeArrowheads="1"/>
            </p:cNvSpPr>
            <p:nvPr/>
          </p:nvSpPr>
          <p:spPr bwMode="auto">
            <a:xfrm>
              <a:off x="422" y="3385"/>
              <a:ext cx="4978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</a:rPr>
                <a:t>where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</a:rPr>
                <a:t>,</a:t>
              </a:r>
            </a:p>
            <a:p>
              <a:pPr eaLnBrk="1" hangingPunct="1"/>
              <a:r>
                <a:rPr lang="de-CH" sz="1600" i="1" dirty="0" err="1">
                  <a:solidFill>
                    <a:srgbClr val="FF0000"/>
                  </a:solidFill>
                  <a:latin typeface="Calibri" pitchFamily="34" charset="0"/>
                </a:rPr>
                <a:t>y</a:t>
              </a:r>
              <a:r>
                <a:rPr lang="de-CH" sz="1600" i="1" baseline="-25000" dirty="0" err="1">
                  <a:solidFill>
                    <a:srgbClr val="FF0000"/>
                  </a:solidFill>
                  <a:latin typeface="Calibri" pitchFamily="34" charset="0"/>
                </a:rPr>
                <a:t>i,t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</a:rPr>
                <a:t>: </a:t>
              </a:r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</a:rPr>
                <a:t>is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</a:rPr>
                <a:t> </a:t>
              </a:r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</a:rPr>
                <a:t>the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</a:rPr>
                <a:t> </a:t>
              </a:r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</a:rPr>
                <a:t>event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</a:rPr>
                <a:t> </a:t>
              </a:r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</a:rPr>
                <a:t>of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</a:rPr>
                <a:t> </a:t>
              </a:r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</a:rPr>
                <a:t>capture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</a:rPr>
                <a:t> </a:t>
              </a:r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</a:rPr>
                <a:t>for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</a:rPr>
                <a:t> individual </a:t>
              </a:r>
              <a:r>
                <a:rPr lang="de-CH" sz="1600" i="1" dirty="0">
                  <a:solidFill>
                    <a:srgbClr val="FF0000"/>
                  </a:solidFill>
                  <a:latin typeface="Calibri" pitchFamily="34" charset="0"/>
                </a:rPr>
                <a:t>i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</a:rPr>
                <a:t> at time </a:t>
              </a:r>
              <a:r>
                <a:rPr lang="de-CH" sz="1600" i="1" dirty="0">
                  <a:solidFill>
                    <a:srgbClr val="FF0000"/>
                  </a:solidFill>
                  <a:latin typeface="Calibri" pitchFamily="34" charset="0"/>
                </a:rPr>
                <a:t>t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</a:rPr>
                <a:t> (</a:t>
              </a:r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</a:rPr>
                <a:t>y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</a:rPr>
                <a:t> = 1 </a:t>
              </a:r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</a:rPr>
                <a:t>if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</a:rPr>
                <a:t> </a:t>
              </a:r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</a:rPr>
                <a:t>detected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</a:rPr>
                <a:t>, 0 </a:t>
              </a:r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</a:rPr>
                <a:t>otherwise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</a:rPr>
                <a:t>)</a:t>
              </a:r>
            </a:p>
            <a:p>
              <a:pPr eaLnBrk="1" hangingPunct="1"/>
              <a:r>
                <a:rPr lang="de-CH" sz="1600" i="1" dirty="0" err="1">
                  <a:solidFill>
                    <a:srgbClr val="FF0000"/>
                  </a:solidFill>
                  <a:latin typeface="Calibri" pitchFamily="34" charset="0"/>
                  <a:sym typeface="Symbol" pitchFamily="18" charset="2"/>
                </a:rPr>
                <a:t>p</a:t>
              </a:r>
              <a:r>
                <a:rPr lang="de-CH" sz="1600" i="1" baseline="-25000" dirty="0" err="1">
                  <a:solidFill>
                    <a:srgbClr val="FF0000"/>
                  </a:solidFill>
                  <a:latin typeface="Calibri" pitchFamily="34" charset="0"/>
                  <a:sym typeface="Symbol" pitchFamily="18" charset="2"/>
                </a:rPr>
                <a:t>i,t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  <a:sym typeface="Symbol" pitchFamily="18" charset="2"/>
                </a:rPr>
                <a:t>: </a:t>
              </a:r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  <a:sym typeface="Symbol" pitchFamily="18" charset="2"/>
                </a:rPr>
                <a:t>recapture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  <a:sym typeface="Symbol" pitchFamily="18" charset="2"/>
                </a:rPr>
                <a:t>probability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  <a:sym typeface="Symbol" pitchFamily="18" charset="2"/>
                </a:rPr>
                <a:t>for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  <a:sym typeface="Symbol" pitchFamily="18" charset="2"/>
                </a:rPr>
                <a:t> individual </a:t>
              </a:r>
              <a:r>
                <a:rPr lang="de-CH" sz="1600" i="1" dirty="0">
                  <a:solidFill>
                    <a:srgbClr val="FF0000"/>
                  </a:solidFill>
                  <a:latin typeface="Calibri" pitchFamily="34" charset="0"/>
                  <a:sym typeface="Symbol" pitchFamily="18" charset="2"/>
                </a:rPr>
                <a:t>i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  <a:sym typeface="Symbol" pitchFamily="18" charset="2"/>
                </a:rPr>
                <a:t>at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  <a:sym typeface="Symbol" pitchFamily="18" charset="2"/>
                </a:rPr>
                <a:t> time </a:t>
              </a:r>
              <a:r>
                <a:rPr lang="de-CH" sz="1600" i="1" dirty="0">
                  <a:solidFill>
                    <a:srgbClr val="FF0000"/>
                  </a:solidFill>
                  <a:latin typeface="Calibri" pitchFamily="34" charset="0"/>
                  <a:sym typeface="Symbol" pitchFamily="18" charset="2"/>
                </a:rPr>
                <a:t>t</a:t>
              </a:r>
              <a:endParaRPr lang="de-CH" sz="1600" i="1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</p:grpSp>
      <p:graphicFrame>
        <p:nvGraphicFramePr>
          <p:cNvPr id="10247" name="Object 11"/>
          <p:cNvGraphicFramePr>
            <a:graphicFrameLocks noChangeAspect="1"/>
          </p:cNvGraphicFramePr>
          <p:nvPr/>
        </p:nvGraphicFramePr>
        <p:xfrm>
          <a:off x="784226" y="1350699"/>
          <a:ext cx="1045516" cy="44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533" name="Equation" r:id="rId8" imgW="571320" imgH="241200" progId="Equation.DSMT4">
                  <p:embed/>
                </p:oleObj>
              </mc:Choice>
              <mc:Fallback>
                <p:oleObj name="Equation" r:id="rId8" imgW="571320" imgH="241200" progId="Equation.DSMT4">
                  <p:embed/>
                  <p:pic>
                    <p:nvPicPr>
                      <p:cNvPr id="10247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226" y="1350699"/>
                        <a:ext cx="1045516" cy="441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ZoneTexte 1">
            <a:extLst>
              <a:ext uri="{FF2B5EF4-FFF2-40B4-BE49-F238E27FC236}">
                <a16:creationId xmlns:a16="http://schemas.microsoft.com/office/drawing/2014/main" id="{7CD73D5D-FA07-CB48-9D9D-CF6E3A34F15B}"/>
              </a:ext>
            </a:extLst>
          </p:cNvPr>
          <p:cNvSpPr txBox="1"/>
          <p:nvPr/>
        </p:nvSpPr>
        <p:spPr>
          <a:xfrm>
            <a:off x="5974564" y="5335999"/>
            <a:ext cx="323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Royle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 2008, Gimenez et al. 2007</a:t>
            </a:r>
          </a:p>
        </p:txBody>
      </p:sp>
    </p:spTree>
    <p:extLst>
      <p:ext uri="{BB962C8B-B14F-4D97-AF65-F5344CB8AC3E}">
        <p14:creationId xmlns:p14="http://schemas.microsoft.com/office/powerpoint/2010/main" val="4061405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4" name="Picture 14">
            <a:extLst>
              <a:ext uri="{FF2B5EF4-FFF2-40B4-BE49-F238E27FC236}">
                <a16:creationId xmlns:a16="http://schemas.microsoft.com/office/drawing/2014/main" id="{B14C1144-529F-F145-BA2B-02F825E96B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08"/>
          <a:stretch/>
        </p:blipFill>
        <p:spPr bwMode="auto">
          <a:xfrm>
            <a:off x="-179649" y="2424902"/>
            <a:ext cx="10351739" cy="329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22" name="Picture 2" descr="Photo Pic Saint-Loup (Hérault) - Philippe Crochet - Photographe de la  spéléologie et du monde minéral">
            <a:extLst>
              <a:ext uri="{FF2B5EF4-FFF2-40B4-BE49-F238E27FC236}">
                <a16:creationId xmlns:a16="http://schemas.microsoft.com/office/drawing/2014/main" id="{5E4C7B38-CF1E-B041-9C31-788900AA2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404" y="-149738"/>
            <a:ext cx="4802459" cy="320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24" name="Picture 4">
            <a:extLst>
              <a:ext uri="{FF2B5EF4-FFF2-40B4-BE49-F238E27FC236}">
                <a16:creationId xmlns:a16="http://schemas.microsoft.com/office/drawing/2014/main" id="{69FA8432-4B77-DF41-9D7F-D44C429E0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7685" y="-133994"/>
            <a:ext cx="4543893" cy="302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26" name="Picture 6">
            <a:extLst>
              <a:ext uri="{FF2B5EF4-FFF2-40B4-BE49-F238E27FC236}">
                <a16:creationId xmlns:a16="http://schemas.microsoft.com/office/drawing/2014/main" id="{D856F329-AD78-264D-891D-4157E586F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97" y="-149738"/>
            <a:ext cx="3584893" cy="268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30" name="Picture 10">
            <a:extLst>
              <a:ext uri="{FF2B5EF4-FFF2-40B4-BE49-F238E27FC236}">
                <a16:creationId xmlns:a16="http://schemas.microsoft.com/office/drawing/2014/main" id="{4FB2FC84-5266-2E4A-B0E6-28AE4EAF6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289" y="2808758"/>
            <a:ext cx="4338373" cy="290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4E36BF0-59FB-9B42-901D-9D2B40A731F5}"/>
              </a:ext>
            </a:extLst>
          </p:cNvPr>
          <p:cNvSpPr txBox="1"/>
          <p:nvPr/>
        </p:nvSpPr>
        <p:spPr>
          <a:xfrm>
            <a:off x="5674773" y="0"/>
            <a:ext cx="4003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Montpellier and </a:t>
            </a:r>
            <a:r>
              <a:rPr lang="fr-FR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its</a:t>
            </a:r>
            <a:r>
              <a:rPr lang="fr-FR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charms</a:t>
            </a:r>
            <a:endParaRPr lang="fr-FR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4336" name="Picture 16">
            <a:extLst>
              <a:ext uri="{FF2B5EF4-FFF2-40B4-BE49-F238E27FC236}">
                <a16:creationId xmlns:a16="http://schemas.microsoft.com/office/drawing/2014/main" id="{60C828F6-C5AA-6848-BDE9-94654C3E2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985" y="2148963"/>
            <a:ext cx="4121396" cy="231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972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0" name="Object 20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4858776"/>
              </p:ext>
            </p:extLst>
          </p:nvPr>
        </p:nvGraphicFramePr>
        <p:xfrm>
          <a:off x="381001" y="1852084"/>
          <a:ext cx="2046744" cy="2125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71" name="Equation" r:id="rId4" imgW="1320480" imgH="1371600" progId="Equation.DSMT4">
                  <p:embed/>
                </p:oleObj>
              </mc:Choice>
              <mc:Fallback>
                <p:oleObj name="Equation" r:id="rId4" imgW="1320480" imgH="1371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1" y="1852084"/>
                        <a:ext cx="2046744" cy="21259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1" name="Textfeld 4"/>
          <p:cNvSpPr txBox="1">
            <a:spLocks noChangeArrowheads="1"/>
          </p:cNvSpPr>
          <p:nvPr/>
        </p:nvSpPr>
        <p:spPr bwMode="auto">
          <a:xfrm>
            <a:off x="977900" y="170657"/>
            <a:ext cx="8062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7172" name="Textfeld 17"/>
          <p:cNvSpPr txBox="1">
            <a:spLocks noChangeArrowheads="1"/>
          </p:cNvSpPr>
          <p:nvPr/>
        </p:nvSpPr>
        <p:spPr bwMode="auto">
          <a:xfrm>
            <a:off x="4686300" y="211667"/>
            <a:ext cx="16585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Parameters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825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20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333172"/>
              </p:ext>
            </p:extLst>
          </p:nvPr>
        </p:nvGraphicFramePr>
        <p:xfrm>
          <a:off x="381001" y="1852084"/>
          <a:ext cx="2046744" cy="2125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004" name="Equation" r:id="rId4" imgW="1320480" imgH="1371600" progId="Equation.DSMT4">
                  <p:embed/>
                </p:oleObj>
              </mc:Choice>
              <mc:Fallback>
                <p:oleObj name="Equation" r:id="rId4" imgW="1320480" imgH="1371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1" y="1852084"/>
                        <a:ext cx="2046744" cy="21259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7312929"/>
              </p:ext>
            </p:extLst>
          </p:nvPr>
        </p:nvGraphicFramePr>
        <p:xfrm>
          <a:off x="4151314" y="859895"/>
          <a:ext cx="2614788" cy="1947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005" name="Equation" r:id="rId6" imgW="1841400" imgH="1371600" progId="Equation.DSMT4">
                  <p:embed/>
                </p:oleObj>
              </mc:Choice>
              <mc:Fallback>
                <p:oleObj name="Equation" r:id="rId6" imgW="1841400" imgH="1371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1314" y="859895"/>
                        <a:ext cx="2614788" cy="1947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6" name="Textfeld 4"/>
          <p:cNvSpPr txBox="1">
            <a:spLocks noChangeArrowheads="1"/>
          </p:cNvSpPr>
          <p:nvPr/>
        </p:nvSpPr>
        <p:spPr bwMode="auto">
          <a:xfrm>
            <a:off x="977900" y="170657"/>
            <a:ext cx="8062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8197" name="Textfeld 17"/>
          <p:cNvSpPr txBox="1">
            <a:spLocks noChangeArrowheads="1"/>
          </p:cNvSpPr>
          <p:nvPr/>
        </p:nvSpPr>
        <p:spPr bwMode="auto">
          <a:xfrm>
            <a:off x="4686300" y="211667"/>
            <a:ext cx="16585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Parameters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4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8" name="Object 20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9978296"/>
              </p:ext>
            </p:extLst>
          </p:nvPr>
        </p:nvGraphicFramePr>
        <p:xfrm>
          <a:off x="381001" y="1852084"/>
          <a:ext cx="2046744" cy="2125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030" name="Equation" r:id="rId4" imgW="1320480" imgH="1371600" progId="Equation.DSMT4">
                  <p:embed/>
                </p:oleObj>
              </mc:Choice>
              <mc:Fallback>
                <p:oleObj name="Equation" r:id="rId4" imgW="1320480" imgH="1371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1" y="1852084"/>
                        <a:ext cx="2046744" cy="21259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0128181"/>
              </p:ext>
            </p:extLst>
          </p:nvPr>
        </p:nvGraphicFramePr>
        <p:xfrm>
          <a:off x="4151314" y="859895"/>
          <a:ext cx="2614788" cy="1947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031" name="Equation" r:id="rId6" imgW="1841400" imgH="1371600" progId="Equation.DSMT4">
                  <p:embed/>
                </p:oleObj>
              </mc:Choice>
              <mc:Fallback>
                <p:oleObj name="Equation" r:id="rId6" imgW="1841400" imgH="1371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1314" y="859895"/>
                        <a:ext cx="2614788" cy="1947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977900" y="170657"/>
            <a:ext cx="8062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9221" name="Textfeld 17"/>
          <p:cNvSpPr txBox="1">
            <a:spLocks noChangeArrowheads="1"/>
          </p:cNvSpPr>
          <p:nvPr/>
        </p:nvSpPr>
        <p:spPr bwMode="auto">
          <a:xfrm>
            <a:off x="4686300" y="211667"/>
            <a:ext cx="16585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Parameters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71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2059"/>
          <p:cNvGraphicFramePr>
            <a:graphicFrameLocks noChangeAspect="1"/>
          </p:cNvGraphicFramePr>
          <p:nvPr/>
        </p:nvGraphicFramePr>
        <p:xfrm>
          <a:off x="381001" y="1852084"/>
          <a:ext cx="2046744" cy="2125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473" name="Equation" r:id="rId4" imgW="1320480" imgH="1371600" progId="Equation.DSMT4">
                  <p:embed/>
                </p:oleObj>
              </mc:Choice>
              <mc:Fallback>
                <p:oleObj name="Equation" r:id="rId4" imgW="1320480" imgH="1371600" progId="Equation.DSMT4">
                  <p:embed/>
                  <p:pic>
                    <p:nvPicPr>
                      <p:cNvPr id="10242" name="Object 20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1" y="1852084"/>
                        <a:ext cx="2046744" cy="21259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3" name="Objekt 1"/>
          <p:cNvGraphicFramePr>
            <a:graphicFrameLocks noChangeAspect="1"/>
          </p:cNvGraphicFramePr>
          <p:nvPr/>
        </p:nvGraphicFramePr>
        <p:xfrm>
          <a:off x="4151314" y="859895"/>
          <a:ext cx="2614788" cy="1947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474" name="Equation" r:id="rId6" imgW="1841400" imgH="1371600" progId="Equation.DSMT4">
                  <p:embed/>
                </p:oleObj>
              </mc:Choice>
              <mc:Fallback>
                <p:oleObj name="Equation" r:id="rId6" imgW="1841400" imgH="1371600" progId="Equation.DSMT4">
                  <p:embed/>
                  <p:pic>
                    <p:nvPicPr>
                      <p:cNvPr id="10243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1314" y="859895"/>
                        <a:ext cx="2614788" cy="1947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5" name="Textfeld 4"/>
          <p:cNvSpPr txBox="1">
            <a:spLocks noChangeArrowheads="1"/>
          </p:cNvSpPr>
          <p:nvPr/>
        </p:nvSpPr>
        <p:spPr bwMode="auto">
          <a:xfrm>
            <a:off x="977900" y="170657"/>
            <a:ext cx="8062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10246" name="Textfeld 17"/>
          <p:cNvSpPr txBox="1">
            <a:spLocks noChangeArrowheads="1"/>
          </p:cNvSpPr>
          <p:nvPr/>
        </p:nvSpPr>
        <p:spPr bwMode="auto">
          <a:xfrm>
            <a:off x="4686300" y="211667"/>
            <a:ext cx="16585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Parameters</a:t>
            </a:r>
            <a:endParaRPr lang="en-GB" b="1" dirty="0">
              <a:latin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CF018B0C-C2C6-8A42-B5D4-90D90B0CD180}"/>
                  </a:ext>
                </a:extLst>
              </p:cNvPr>
              <p:cNvSpPr txBox="1"/>
              <p:nvPr/>
            </p:nvSpPr>
            <p:spPr>
              <a:xfrm>
                <a:off x="4572000" y="3671952"/>
                <a:ext cx="1419811" cy="736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nor/>
                                <m:brk m:alnAt="7"/>
                              </m:rPr>
                              <a:rPr lang="fr-FR" sz="16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fr-FR" sz="16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e>
                            <m:sSub>
                              <m:sSubPr>
                                <m:ctrlPr>
                                  <a:rPr lang="fr-F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1,3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,3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 lang="fr-FR" sz="160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fr-FR" sz="160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CF018B0C-C2C6-8A42-B5D4-90D90B0CD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671952"/>
                <a:ext cx="1419811" cy="736868"/>
              </a:xfrm>
              <a:prstGeom prst="rect">
                <a:avLst/>
              </a:prstGeom>
              <a:blipFill>
                <a:blip r:embed="rId8"/>
                <a:stretch>
                  <a:fillRect l="-3571" r="-893" b="-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2B55084-1097-5842-9935-3102394ECC97}"/>
                  </a:ext>
                </a:extLst>
              </p:cNvPr>
              <p:cNvSpPr txBox="1"/>
              <p:nvPr/>
            </p:nvSpPr>
            <p:spPr>
              <a:xfrm>
                <a:off x="6078860" y="3725767"/>
                <a:ext cx="359073" cy="6706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2B55084-1097-5842-9935-3102394EC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60" y="3725767"/>
                <a:ext cx="359073" cy="670696"/>
              </a:xfrm>
              <a:prstGeom prst="rect">
                <a:avLst/>
              </a:prstGeom>
              <a:blipFill>
                <a:blip r:embed="rId9"/>
                <a:stretch>
                  <a:fillRect l="-13793" t="-1852" r="-6897" b="-74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age 16">
            <a:extLst>
              <a:ext uri="{FF2B5EF4-FFF2-40B4-BE49-F238E27FC236}">
                <a16:creationId xmlns:a16="http://schemas.microsoft.com/office/drawing/2014/main" id="{42E7654B-A5B4-C644-AE8F-4BFB639CE1E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52"/>
          <a:stretch/>
        </p:blipFill>
        <p:spPr>
          <a:xfrm>
            <a:off x="4162602" y="4396463"/>
            <a:ext cx="2603500" cy="671788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64AA1657-F7B6-5943-9F48-35BADA60C0E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127"/>
          <a:stretch/>
        </p:blipFill>
        <p:spPr>
          <a:xfrm>
            <a:off x="3955034" y="3287927"/>
            <a:ext cx="505758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98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3" name="Objekt 1"/>
          <p:cNvGraphicFramePr>
            <a:graphicFrameLocks noChangeAspect="1"/>
          </p:cNvGraphicFramePr>
          <p:nvPr/>
        </p:nvGraphicFramePr>
        <p:xfrm>
          <a:off x="4151314" y="859895"/>
          <a:ext cx="2614788" cy="1947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495" name="Equation" r:id="rId4" imgW="1841400" imgH="1371600" progId="Equation.DSMT4">
                  <p:embed/>
                </p:oleObj>
              </mc:Choice>
              <mc:Fallback>
                <p:oleObj name="Equation" r:id="rId4" imgW="1841400" imgH="1371600" progId="Equation.DSMT4">
                  <p:embed/>
                  <p:pic>
                    <p:nvPicPr>
                      <p:cNvPr id="10243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1314" y="859895"/>
                        <a:ext cx="2614788" cy="1947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5" name="Textfeld 4"/>
          <p:cNvSpPr txBox="1">
            <a:spLocks noChangeArrowheads="1"/>
          </p:cNvSpPr>
          <p:nvPr/>
        </p:nvSpPr>
        <p:spPr bwMode="auto">
          <a:xfrm>
            <a:off x="977900" y="170657"/>
            <a:ext cx="8062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10246" name="Textfeld 17"/>
          <p:cNvSpPr txBox="1">
            <a:spLocks noChangeArrowheads="1"/>
          </p:cNvSpPr>
          <p:nvPr/>
        </p:nvSpPr>
        <p:spPr bwMode="auto">
          <a:xfrm>
            <a:off x="4686300" y="211667"/>
            <a:ext cx="16585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Parameters</a:t>
            </a:r>
            <a:endParaRPr lang="en-GB" b="1" dirty="0">
              <a:latin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CF018B0C-C2C6-8A42-B5D4-90D90B0CD180}"/>
                  </a:ext>
                </a:extLst>
              </p:cNvPr>
              <p:cNvSpPr txBox="1"/>
              <p:nvPr/>
            </p:nvSpPr>
            <p:spPr>
              <a:xfrm>
                <a:off x="4572000" y="3671952"/>
                <a:ext cx="1419811" cy="736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nor/>
                                <m:brk m:alnAt="7"/>
                              </m:rPr>
                              <a:rPr lang="fr-FR" sz="1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fr-FR" sz="1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e>
                            <m:sSub>
                              <m:sSubPr>
                                <m:ctrlPr>
                                  <a:rPr lang="fr-FR" sz="160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1,3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,3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 lang="fr-FR" sz="160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fr-FR" sz="160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CF018B0C-C2C6-8A42-B5D4-90D90B0CD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671952"/>
                <a:ext cx="1419811" cy="736868"/>
              </a:xfrm>
              <a:prstGeom prst="rect">
                <a:avLst/>
              </a:prstGeom>
              <a:blipFill>
                <a:blip r:embed="rId6"/>
                <a:stretch>
                  <a:fillRect l="-3571" r="-893" b="-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2B55084-1097-5842-9935-3102394ECC97}"/>
                  </a:ext>
                </a:extLst>
              </p:cNvPr>
              <p:cNvSpPr txBox="1"/>
              <p:nvPr/>
            </p:nvSpPr>
            <p:spPr>
              <a:xfrm>
                <a:off x="6078860" y="3725767"/>
                <a:ext cx="359073" cy="6706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2B55084-1097-5842-9935-3102394EC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60" y="3725767"/>
                <a:ext cx="359073" cy="670696"/>
              </a:xfrm>
              <a:prstGeom prst="rect">
                <a:avLst/>
              </a:prstGeom>
              <a:blipFill>
                <a:blip r:embed="rId7"/>
                <a:stretch>
                  <a:fillRect l="-13793" t="-1852" r="-6897" b="-74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age 16">
            <a:extLst>
              <a:ext uri="{FF2B5EF4-FFF2-40B4-BE49-F238E27FC236}">
                <a16:creationId xmlns:a16="http://schemas.microsoft.com/office/drawing/2014/main" id="{42E7654B-A5B4-C644-AE8F-4BFB639CE1E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52"/>
          <a:stretch/>
        </p:blipFill>
        <p:spPr>
          <a:xfrm>
            <a:off x="4162602" y="4396463"/>
            <a:ext cx="2603500" cy="671788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64AA1657-F7B6-5943-9F48-35BADA60C0E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127"/>
          <a:stretch/>
        </p:blipFill>
        <p:spPr>
          <a:xfrm>
            <a:off x="3955034" y="3287927"/>
            <a:ext cx="505758" cy="1981200"/>
          </a:xfrm>
          <a:prstGeom prst="rect">
            <a:avLst/>
          </a:prstGeom>
        </p:spPr>
      </p:pic>
      <p:graphicFrame>
        <p:nvGraphicFramePr>
          <p:cNvPr id="10" name="Object 2059">
            <a:extLst>
              <a:ext uri="{FF2B5EF4-FFF2-40B4-BE49-F238E27FC236}">
                <a16:creationId xmlns:a16="http://schemas.microsoft.com/office/drawing/2014/main" id="{6B6E877B-CC7A-584B-8A48-59ED162B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0420530"/>
              </p:ext>
            </p:extLst>
          </p:nvPr>
        </p:nvGraphicFramePr>
        <p:xfrm>
          <a:off x="381001" y="1852084"/>
          <a:ext cx="2046744" cy="2125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496" name="Equation" r:id="rId10" imgW="1320480" imgH="1371600" progId="Equation.DSMT4">
                  <p:embed/>
                </p:oleObj>
              </mc:Choice>
              <mc:Fallback>
                <p:oleObj name="Equation" r:id="rId10" imgW="1320480" imgH="1371600" progId="Equation.DSMT4">
                  <p:embed/>
                  <p:pic>
                    <p:nvPicPr>
                      <p:cNvPr id="11266" name="Object 20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1" y="1852084"/>
                        <a:ext cx="2046744" cy="21259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9660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669926" y="291042"/>
            <a:ext cx="169148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 err="1">
                <a:latin typeface="Calibri" pitchFamily="34" charset="0"/>
              </a:rPr>
              <a:t>Modelling</a:t>
            </a:r>
            <a:endParaRPr lang="en-GB" sz="2800" b="1" dirty="0">
              <a:latin typeface="Calibri" pitchFamily="34" charset="0"/>
            </a:endParaRPr>
          </a:p>
        </p:txBody>
      </p:sp>
      <p:graphicFrame>
        <p:nvGraphicFramePr>
          <p:cNvPr id="12295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891336"/>
              </p:ext>
            </p:extLst>
          </p:nvPr>
        </p:nvGraphicFramePr>
        <p:xfrm>
          <a:off x="303214" y="1841499"/>
          <a:ext cx="2614788" cy="1947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94" name="Equation" r:id="rId4" imgW="1841400" imgH="1371600" progId="Equation.DSMT4">
                  <p:embed/>
                </p:oleObj>
              </mc:Choice>
              <mc:Fallback>
                <p:oleObj name="Equation" r:id="rId4" imgW="1841400" imgH="1371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214" y="1841499"/>
                        <a:ext cx="2614788" cy="1947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4979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669926" y="291042"/>
            <a:ext cx="169148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 err="1">
                <a:latin typeface="Calibri" pitchFamily="34" charset="0"/>
              </a:rPr>
              <a:t>Modelling</a:t>
            </a:r>
            <a:endParaRPr lang="en-GB" sz="2800" b="1" dirty="0">
              <a:latin typeface="Calibri" pitchFamily="34" charset="0"/>
            </a:endParaRPr>
          </a:p>
        </p:txBody>
      </p:sp>
      <p:grpSp>
        <p:nvGrpSpPr>
          <p:cNvPr id="123920" name="Group 2064"/>
          <p:cNvGrpSpPr>
            <a:grpSpLocks/>
          </p:cNvGrpSpPr>
          <p:nvPr/>
        </p:nvGrpSpPr>
        <p:grpSpPr bwMode="auto">
          <a:xfrm>
            <a:off x="662305" y="1063625"/>
            <a:ext cx="2049463" cy="466990"/>
            <a:chOff x="716" y="804"/>
            <a:chExt cx="1291" cy="353"/>
          </a:xfrm>
        </p:grpSpPr>
        <p:sp>
          <p:nvSpPr>
            <p:cNvPr id="12300" name="Line 2060"/>
            <p:cNvSpPr>
              <a:spLocks noChangeShapeType="1"/>
            </p:cNvSpPr>
            <p:nvPr/>
          </p:nvSpPr>
          <p:spPr bwMode="auto">
            <a:xfrm flipV="1">
              <a:off x="792" y="1153"/>
              <a:ext cx="1215" cy="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12301" name="Text Box 2061"/>
            <p:cNvSpPr txBox="1">
              <a:spLocks noChangeArrowheads="1"/>
            </p:cNvSpPr>
            <p:nvPr/>
          </p:nvSpPr>
          <p:spPr bwMode="auto">
            <a:xfrm>
              <a:off x="716" y="804"/>
              <a:ext cx="1291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dirty="0" err="1">
                  <a:solidFill>
                    <a:srgbClr val="FF0000"/>
                  </a:solidFill>
                  <a:latin typeface="Calibri" pitchFamily="34" charset="0"/>
                </a:rPr>
                <a:t>along</a:t>
              </a:r>
              <a:r>
                <a:rPr lang="de-CH" dirty="0">
                  <a:solidFill>
                    <a:srgbClr val="FF0000"/>
                  </a:solidFill>
                  <a:latin typeface="Calibri" pitchFamily="34" charset="0"/>
                </a:rPr>
                <a:t> time </a:t>
              </a:r>
              <a:r>
                <a:rPr lang="de-CH" dirty="0" err="1">
                  <a:solidFill>
                    <a:srgbClr val="FF0000"/>
                  </a:solidFill>
                  <a:latin typeface="Calibri" pitchFamily="34" charset="0"/>
                </a:rPr>
                <a:t>axis</a:t>
              </a:r>
              <a:endParaRPr lang="de-CH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</p:grpSp>
      <p:graphicFrame>
        <p:nvGraphicFramePr>
          <p:cNvPr id="12295" name="Objekt 1"/>
          <p:cNvGraphicFramePr>
            <a:graphicFrameLocks noChangeAspect="1"/>
          </p:cNvGraphicFramePr>
          <p:nvPr/>
        </p:nvGraphicFramePr>
        <p:xfrm>
          <a:off x="303214" y="1841499"/>
          <a:ext cx="2614788" cy="1947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96" name="Equation" r:id="rId4" imgW="1841400" imgH="1371600" progId="Equation.DSMT4">
                  <p:embed/>
                </p:oleObj>
              </mc:Choice>
              <mc:Fallback>
                <p:oleObj name="Equation" r:id="rId4" imgW="1841400" imgH="1371600" progId="Equation.DSMT4">
                  <p:embed/>
                  <p:pic>
                    <p:nvPicPr>
                      <p:cNvPr id="12295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214" y="1841499"/>
                        <a:ext cx="2614788" cy="1947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21893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669926" y="291042"/>
            <a:ext cx="169148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 err="1">
                <a:latin typeface="Calibri" pitchFamily="34" charset="0"/>
              </a:rPr>
              <a:t>Modelling</a:t>
            </a:r>
            <a:endParaRPr lang="en-GB" sz="2800" b="1" dirty="0">
              <a:latin typeface="Calibri" pitchFamily="34" charset="0"/>
            </a:endParaRPr>
          </a:p>
        </p:txBody>
      </p:sp>
      <p:grpSp>
        <p:nvGrpSpPr>
          <p:cNvPr id="123920" name="Group 2064"/>
          <p:cNvGrpSpPr>
            <a:grpSpLocks/>
          </p:cNvGrpSpPr>
          <p:nvPr/>
        </p:nvGrpSpPr>
        <p:grpSpPr bwMode="auto">
          <a:xfrm>
            <a:off x="662305" y="1063625"/>
            <a:ext cx="2049463" cy="466990"/>
            <a:chOff x="716" y="804"/>
            <a:chExt cx="1291" cy="353"/>
          </a:xfrm>
        </p:grpSpPr>
        <p:sp>
          <p:nvSpPr>
            <p:cNvPr id="12300" name="Line 2060"/>
            <p:cNvSpPr>
              <a:spLocks noChangeShapeType="1"/>
            </p:cNvSpPr>
            <p:nvPr/>
          </p:nvSpPr>
          <p:spPr bwMode="auto">
            <a:xfrm flipV="1">
              <a:off x="792" y="1153"/>
              <a:ext cx="1215" cy="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12301" name="Text Box 2061"/>
            <p:cNvSpPr txBox="1">
              <a:spLocks noChangeArrowheads="1"/>
            </p:cNvSpPr>
            <p:nvPr/>
          </p:nvSpPr>
          <p:spPr bwMode="auto">
            <a:xfrm>
              <a:off x="716" y="804"/>
              <a:ext cx="1291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dirty="0" err="1">
                  <a:solidFill>
                    <a:srgbClr val="FF0000"/>
                  </a:solidFill>
                  <a:latin typeface="Calibri" pitchFamily="34" charset="0"/>
                </a:rPr>
                <a:t>along</a:t>
              </a:r>
              <a:r>
                <a:rPr lang="de-CH" dirty="0">
                  <a:solidFill>
                    <a:srgbClr val="FF0000"/>
                  </a:solidFill>
                  <a:latin typeface="Calibri" pitchFamily="34" charset="0"/>
                </a:rPr>
                <a:t> time </a:t>
              </a:r>
              <a:r>
                <a:rPr lang="de-CH" dirty="0" err="1">
                  <a:solidFill>
                    <a:srgbClr val="FF0000"/>
                  </a:solidFill>
                  <a:latin typeface="Calibri" pitchFamily="34" charset="0"/>
                </a:rPr>
                <a:t>axis</a:t>
              </a:r>
              <a:endParaRPr lang="de-CH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</p:grpSp>
      <p:grpSp>
        <p:nvGrpSpPr>
          <p:cNvPr id="123921" name="Group 2065"/>
          <p:cNvGrpSpPr>
            <a:grpSpLocks/>
          </p:cNvGrpSpPr>
          <p:nvPr/>
        </p:nvGrpSpPr>
        <p:grpSpPr bwMode="auto">
          <a:xfrm>
            <a:off x="3081342" y="1565011"/>
            <a:ext cx="711200" cy="2693458"/>
            <a:chOff x="2307" y="1183"/>
            <a:chExt cx="448" cy="2036"/>
          </a:xfrm>
        </p:grpSpPr>
        <p:sp>
          <p:nvSpPr>
            <p:cNvPr id="12298" name="Line 2062"/>
            <p:cNvSpPr>
              <a:spLocks noChangeShapeType="1"/>
            </p:cNvSpPr>
            <p:nvPr/>
          </p:nvSpPr>
          <p:spPr bwMode="auto">
            <a:xfrm>
              <a:off x="2307" y="1349"/>
              <a:ext cx="0" cy="1752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12299" name="Text Box 2063"/>
            <p:cNvSpPr txBox="1">
              <a:spLocks noChangeArrowheads="1"/>
            </p:cNvSpPr>
            <p:nvPr/>
          </p:nvSpPr>
          <p:spPr bwMode="auto">
            <a:xfrm rot="5400000">
              <a:off x="1592" y="2055"/>
              <a:ext cx="203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dirty="0" err="1">
                  <a:solidFill>
                    <a:srgbClr val="3333CC"/>
                  </a:solidFill>
                  <a:latin typeface="Calibri" pitchFamily="34" charset="0"/>
                </a:rPr>
                <a:t>along</a:t>
              </a:r>
              <a:r>
                <a:rPr lang="de-CH" dirty="0">
                  <a:solidFill>
                    <a:srgbClr val="3333CC"/>
                  </a:solidFill>
                  <a:latin typeface="Calibri" pitchFamily="34" charset="0"/>
                </a:rPr>
                <a:t> individual </a:t>
              </a:r>
              <a:r>
                <a:rPr lang="de-CH" dirty="0" err="1">
                  <a:solidFill>
                    <a:srgbClr val="3333CC"/>
                  </a:solidFill>
                  <a:latin typeface="Calibri" pitchFamily="34" charset="0"/>
                </a:rPr>
                <a:t>axis</a:t>
              </a:r>
              <a:endParaRPr lang="de-CH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</p:grpSp>
      <p:graphicFrame>
        <p:nvGraphicFramePr>
          <p:cNvPr id="12295" name="Objekt 1"/>
          <p:cNvGraphicFramePr>
            <a:graphicFrameLocks noChangeAspect="1"/>
          </p:cNvGraphicFramePr>
          <p:nvPr/>
        </p:nvGraphicFramePr>
        <p:xfrm>
          <a:off x="303214" y="1841499"/>
          <a:ext cx="2614788" cy="1947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520" name="Equation" r:id="rId4" imgW="1841400" imgH="1371600" progId="Equation.DSMT4">
                  <p:embed/>
                </p:oleObj>
              </mc:Choice>
              <mc:Fallback>
                <p:oleObj name="Equation" r:id="rId4" imgW="1841400" imgH="1371600" progId="Equation.DSMT4">
                  <p:embed/>
                  <p:pic>
                    <p:nvPicPr>
                      <p:cNvPr id="12295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214" y="1841499"/>
                        <a:ext cx="2614788" cy="1947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6846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669926" y="291042"/>
            <a:ext cx="169148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 err="1">
                <a:latin typeface="Calibri" pitchFamily="34" charset="0"/>
              </a:rPr>
              <a:t>Modelling</a:t>
            </a:r>
            <a:endParaRPr lang="en-GB" sz="2800" b="1" dirty="0">
              <a:latin typeface="Calibri" pitchFamily="34" charset="0"/>
            </a:endParaRPr>
          </a:p>
        </p:txBody>
      </p:sp>
      <p:grpSp>
        <p:nvGrpSpPr>
          <p:cNvPr id="123920" name="Group 2064"/>
          <p:cNvGrpSpPr>
            <a:grpSpLocks/>
          </p:cNvGrpSpPr>
          <p:nvPr/>
        </p:nvGrpSpPr>
        <p:grpSpPr bwMode="auto">
          <a:xfrm>
            <a:off x="662305" y="1063625"/>
            <a:ext cx="2049463" cy="466990"/>
            <a:chOff x="716" y="804"/>
            <a:chExt cx="1291" cy="353"/>
          </a:xfrm>
        </p:grpSpPr>
        <p:sp>
          <p:nvSpPr>
            <p:cNvPr id="12300" name="Line 2060"/>
            <p:cNvSpPr>
              <a:spLocks noChangeShapeType="1"/>
            </p:cNvSpPr>
            <p:nvPr/>
          </p:nvSpPr>
          <p:spPr bwMode="auto">
            <a:xfrm flipV="1">
              <a:off x="792" y="1153"/>
              <a:ext cx="1215" cy="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12301" name="Text Box 2061"/>
            <p:cNvSpPr txBox="1">
              <a:spLocks noChangeArrowheads="1"/>
            </p:cNvSpPr>
            <p:nvPr/>
          </p:nvSpPr>
          <p:spPr bwMode="auto">
            <a:xfrm>
              <a:off x="716" y="804"/>
              <a:ext cx="1291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dirty="0" err="1">
                  <a:solidFill>
                    <a:srgbClr val="FF0000"/>
                  </a:solidFill>
                  <a:latin typeface="Calibri" pitchFamily="34" charset="0"/>
                </a:rPr>
                <a:t>along</a:t>
              </a:r>
              <a:r>
                <a:rPr lang="de-CH" dirty="0">
                  <a:solidFill>
                    <a:srgbClr val="FF0000"/>
                  </a:solidFill>
                  <a:latin typeface="Calibri" pitchFamily="34" charset="0"/>
                </a:rPr>
                <a:t> time </a:t>
              </a:r>
              <a:r>
                <a:rPr lang="de-CH" dirty="0" err="1">
                  <a:solidFill>
                    <a:srgbClr val="FF0000"/>
                  </a:solidFill>
                  <a:latin typeface="Calibri" pitchFamily="34" charset="0"/>
                </a:rPr>
                <a:t>axis</a:t>
              </a:r>
              <a:endParaRPr lang="de-CH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</p:grpSp>
      <p:grpSp>
        <p:nvGrpSpPr>
          <p:cNvPr id="123921" name="Group 2065"/>
          <p:cNvGrpSpPr>
            <a:grpSpLocks/>
          </p:cNvGrpSpPr>
          <p:nvPr/>
        </p:nvGrpSpPr>
        <p:grpSpPr bwMode="auto">
          <a:xfrm>
            <a:off x="3081342" y="1565011"/>
            <a:ext cx="711200" cy="2693458"/>
            <a:chOff x="2307" y="1183"/>
            <a:chExt cx="448" cy="2036"/>
          </a:xfrm>
        </p:grpSpPr>
        <p:sp>
          <p:nvSpPr>
            <p:cNvPr id="12298" name="Line 2062"/>
            <p:cNvSpPr>
              <a:spLocks noChangeShapeType="1"/>
            </p:cNvSpPr>
            <p:nvPr/>
          </p:nvSpPr>
          <p:spPr bwMode="auto">
            <a:xfrm>
              <a:off x="2307" y="1349"/>
              <a:ext cx="0" cy="1752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12299" name="Text Box 2063"/>
            <p:cNvSpPr txBox="1">
              <a:spLocks noChangeArrowheads="1"/>
            </p:cNvSpPr>
            <p:nvPr/>
          </p:nvSpPr>
          <p:spPr bwMode="auto">
            <a:xfrm rot="5400000">
              <a:off x="1592" y="2055"/>
              <a:ext cx="203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dirty="0" err="1">
                  <a:solidFill>
                    <a:srgbClr val="3333CC"/>
                  </a:solidFill>
                  <a:latin typeface="Calibri" pitchFamily="34" charset="0"/>
                </a:rPr>
                <a:t>along</a:t>
              </a:r>
              <a:r>
                <a:rPr lang="de-CH" dirty="0">
                  <a:solidFill>
                    <a:srgbClr val="3333CC"/>
                  </a:solidFill>
                  <a:latin typeface="Calibri" pitchFamily="34" charset="0"/>
                </a:rPr>
                <a:t> individual </a:t>
              </a:r>
              <a:r>
                <a:rPr lang="de-CH" dirty="0" err="1">
                  <a:solidFill>
                    <a:srgbClr val="3333CC"/>
                  </a:solidFill>
                  <a:latin typeface="Calibri" pitchFamily="34" charset="0"/>
                </a:rPr>
                <a:t>axis</a:t>
              </a:r>
              <a:endParaRPr lang="de-CH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</p:grpSp>
      <p:grpSp>
        <p:nvGrpSpPr>
          <p:cNvPr id="123925" name="Group 2069"/>
          <p:cNvGrpSpPr>
            <a:grpSpLocks/>
          </p:cNvGrpSpPr>
          <p:nvPr/>
        </p:nvGrpSpPr>
        <p:grpSpPr bwMode="auto">
          <a:xfrm>
            <a:off x="4492626" y="1166813"/>
            <a:ext cx="3609975" cy="2106084"/>
            <a:chOff x="2854" y="882"/>
            <a:chExt cx="2274" cy="1592"/>
          </a:xfrm>
        </p:grpSpPr>
        <p:sp>
          <p:nvSpPr>
            <p:cNvPr id="12296" name="Text Box 2066"/>
            <p:cNvSpPr txBox="1">
              <a:spLocks noChangeArrowheads="1"/>
            </p:cNvSpPr>
            <p:nvPr/>
          </p:nvSpPr>
          <p:spPr bwMode="auto">
            <a:xfrm>
              <a:off x="2854" y="882"/>
              <a:ext cx="2274" cy="9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193675" indent="-19367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Time 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axis</a:t>
              </a: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:</a:t>
              </a:r>
            </a:p>
            <a:p>
              <a:pPr eaLnBrk="1" hangingPunct="1">
                <a:buFontTx/>
                <a:buChar char="•"/>
              </a:pP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temporal 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variation</a:t>
              </a: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 (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fixed</a:t>
              </a: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, 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random</a:t>
              </a: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)</a:t>
              </a:r>
            </a:p>
            <a:p>
              <a:pPr eaLnBrk="1" hangingPunct="1">
                <a:buFontTx/>
                <a:buChar char="•"/>
              </a:pP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temporal 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covariates</a:t>
              </a:r>
              <a:endParaRPr lang="de-CH" sz="1800" dirty="0">
                <a:solidFill>
                  <a:srgbClr val="FF0000"/>
                </a:solidFill>
                <a:latin typeface="Calibri" pitchFamily="34" charset="0"/>
              </a:endParaRPr>
            </a:p>
            <a:p>
              <a:pPr eaLnBrk="1" hangingPunct="1">
                <a:buFontTx/>
                <a:buChar char="•"/>
              </a:pP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time-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constant</a:t>
              </a:r>
              <a:endParaRPr lang="de-CH" sz="1800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sp>
          <p:nvSpPr>
            <p:cNvPr id="12297" name="Text Box 2067"/>
            <p:cNvSpPr txBox="1">
              <a:spLocks noChangeArrowheads="1"/>
            </p:cNvSpPr>
            <p:nvPr/>
          </p:nvSpPr>
          <p:spPr bwMode="auto">
            <a:xfrm>
              <a:off x="2856" y="1776"/>
              <a:ext cx="1584" cy="6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193675" indent="-19367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Individual </a:t>
              </a:r>
              <a:r>
                <a:rPr lang="de-CH" sz="1800" dirty="0" err="1">
                  <a:solidFill>
                    <a:srgbClr val="3333CC"/>
                  </a:solidFill>
                  <a:latin typeface="Calibri" pitchFamily="34" charset="0"/>
                </a:rPr>
                <a:t>axis</a:t>
              </a: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:</a:t>
              </a:r>
            </a:p>
            <a:p>
              <a:pPr eaLnBrk="1" hangingPunct="1">
                <a:buFontTx/>
                <a:buChar char="•"/>
              </a:pPr>
              <a:r>
                <a:rPr lang="de-CH" sz="1800" dirty="0" err="1">
                  <a:solidFill>
                    <a:srgbClr val="3333CC"/>
                  </a:solidFill>
                  <a:latin typeface="Calibri" pitchFamily="34" charset="0"/>
                </a:rPr>
                <a:t>groups</a:t>
              </a: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 (</a:t>
              </a:r>
              <a:r>
                <a:rPr lang="de-CH" sz="1800" dirty="0" err="1">
                  <a:solidFill>
                    <a:srgbClr val="3333CC"/>
                  </a:solidFill>
                  <a:latin typeface="Calibri" pitchFamily="34" charset="0"/>
                </a:rPr>
                <a:t>fixed</a:t>
              </a: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, </a:t>
              </a:r>
              <a:r>
                <a:rPr lang="de-CH" sz="1800" dirty="0" err="1">
                  <a:solidFill>
                    <a:srgbClr val="3333CC"/>
                  </a:solidFill>
                  <a:latin typeface="Calibri" pitchFamily="34" charset="0"/>
                </a:rPr>
                <a:t>random</a:t>
              </a: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)</a:t>
              </a:r>
            </a:p>
            <a:p>
              <a:pPr eaLnBrk="1" hangingPunct="1">
                <a:buFontTx/>
                <a:buChar char="•"/>
              </a:pP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individual </a:t>
              </a:r>
              <a:r>
                <a:rPr lang="de-CH" sz="1800" dirty="0" err="1">
                  <a:solidFill>
                    <a:srgbClr val="3333CC"/>
                  </a:solidFill>
                  <a:latin typeface="Calibri" pitchFamily="34" charset="0"/>
                </a:rPr>
                <a:t>covariates</a:t>
              </a:r>
              <a:endParaRPr lang="de-CH" sz="1800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</p:grpSp>
      <p:graphicFrame>
        <p:nvGraphicFramePr>
          <p:cNvPr id="12295" name="Objekt 1"/>
          <p:cNvGraphicFramePr>
            <a:graphicFrameLocks noChangeAspect="1"/>
          </p:cNvGraphicFramePr>
          <p:nvPr/>
        </p:nvGraphicFramePr>
        <p:xfrm>
          <a:off x="303214" y="1841499"/>
          <a:ext cx="2614788" cy="1947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44" name="Equation" r:id="rId4" imgW="1841400" imgH="1371600" progId="Equation.DSMT4">
                  <p:embed/>
                </p:oleObj>
              </mc:Choice>
              <mc:Fallback>
                <p:oleObj name="Equation" r:id="rId4" imgW="1841400" imgH="1371600" progId="Equation.DSMT4">
                  <p:embed/>
                  <p:pic>
                    <p:nvPicPr>
                      <p:cNvPr id="12295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214" y="1841499"/>
                        <a:ext cx="2614788" cy="1947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2703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669926" y="291042"/>
            <a:ext cx="169148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 err="1">
                <a:latin typeface="Calibri" pitchFamily="34" charset="0"/>
              </a:rPr>
              <a:t>Modelling</a:t>
            </a:r>
            <a:endParaRPr lang="en-GB" sz="2800" b="1" dirty="0">
              <a:latin typeface="Calibri" pitchFamily="34" charset="0"/>
            </a:endParaRPr>
          </a:p>
        </p:txBody>
      </p:sp>
      <p:grpSp>
        <p:nvGrpSpPr>
          <p:cNvPr id="123920" name="Group 2064"/>
          <p:cNvGrpSpPr>
            <a:grpSpLocks/>
          </p:cNvGrpSpPr>
          <p:nvPr/>
        </p:nvGrpSpPr>
        <p:grpSpPr bwMode="auto">
          <a:xfrm>
            <a:off x="662305" y="1063625"/>
            <a:ext cx="2049463" cy="466990"/>
            <a:chOff x="716" y="804"/>
            <a:chExt cx="1291" cy="353"/>
          </a:xfrm>
        </p:grpSpPr>
        <p:sp>
          <p:nvSpPr>
            <p:cNvPr id="12300" name="Line 2060"/>
            <p:cNvSpPr>
              <a:spLocks noChangeShapeType="1"/>
            </p:cNvSpPr>
            <p:nvPr/>
          </p:nvSpPr>
          <p:spPr bwMode="auto">
            <a:xfrm flipV="1">
              <a:off x="792" y="1153"/>
              <a:ext cx="1215" cy="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12301" name="Text Box 2061"/>
            <p:cNvSpPr txBox="1">
              <a:spLocks noChangeArrowheads="1"/>
            </p:cNvSpPr>
            <p:nvPr/>
          </p:nvSpPr>
          <p:spPr bwMode="auto">
            <a:xfrm>
              <a:off x="716" y="804"/>
              <a:ext cx="1291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dirty="0" err="1">
                  <a:solidFill>
                    <a:srgbClr val="FF0000"/>
                  </a:solidFill>
                  <a:latin typeface="Calibri" pitchFamily="34" charset="0"/>
                </a:rPr>
                <a:t>along</a:t>
              </a:r>
              <a:r>
                <a:rPr lang="de-CH" dirty="0">
                  <a:solidFill>
                    <a:srgbClr val="FF0000"/>
                  </a:solidFill>
                  <a:latin typeface="Calibri" pitchFamily="34" charset="0"/>
                </a:rPr>
                <a:t> time </a:t>
              </a:r>
              <a:r>
                <a:rPr lang="de-CH" dirty="0" err="1">
                  <a:solidFill>
                    <a:srgbClr val="FF0000"/>
                  </a:solidFill>
                  <a:latin typeface="Calibri" pitchFamily="34" charset="0"/>
                </a:rPr>
                <a:t>axis</a:t>
              </a:r>
              <a:endParaRPr lang="de-CH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</p:grpSp>
      <p:grpSp>
        <p:nvGrpSpPr>
          <p:cNvPr id="123921" name="Group 2065"/>
          <p:cNvGrpSpPr>
            <a:grpSpLocks/>
          </p:cNvGrpSpPr>
          <p:nvPr/>
        </p:nvGrpSpPr>
        <p:grpSpPr bwMode="auto">
          <a:xfrm>
            <a:off x="3081342" y="1565011"/>
            <a:ext cx="711200" cy="2693458"/>
            <a:chOff x="2307" y="1183"/>
            <a:chExt cx="448" cy="2036"/>
          </a:xfrm>
        </p:grpSpPr>
        <p:sp>
          <p:nvSpPr>
            <p:cNvPr id="12298" name="Line 2062"/>
            <p:cNvSpPr>
              <a:spLocks noChangeShapeType="1"/>
            </p:cNvSpPr>
            <p:nvPr/>
          </p:nvSpPr>
          <p:spPr bwMode="auto">
            <a:xfrm>
              <a:off x="2307" y="1349"/>
              <a:ext cx="0" cy="1752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12299" name="Text Box 2063"/>
            <p:cNvSpPr txBox="1">
              <a:spLocks noChangeArrowheads="1"/>
            </p:cNvSpPr>
            <p:nvPr/>
          </p:nvSpPr>
          <p:spPr bwMode="auto">
            <a:xfrm rot="5400000">
              <a:off x="1592" y="2055"/>
              <a:ext cx="203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dirty="0" err="1">
                  <a:solidFill>
                    <a:srgbClr val="3333CC"/>
                  </a:solidFill>
                  <a:latin typeface="Calibri" pitchFamily="34" charset="0"/>
                </a:rPr>
                <a:t>along</a:t>
              </a:r>
              <a:r>
                <a:rPr lang="de-CH" dirty="0">
                  <a:solidFill>
                    <a:srgbClr val="3333CC"/>
                  </a:solidFill>
                  <a:latin typeface="Calibri" pitchFamily="34" charset="0"/>
                </a:rPr>
                <a:t> individual </a:t>
              </a:r>
              <a:r>
                <a:rPr lang="de-CH" dirty="0" err="1">
                  <a:solidFill>
                    <a:srgbClr val="3333CC"/>
                  </a:solidFill>
                  <a:latin typeface="Calibri" pitchFamily="34" charset="0"/>
                </a:rPr>
                <a:t>axis</a:t>
              </a:r>
              <a:endParaRPr lang="de-CH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</p:grpSp>
      <p:grpSp>
        <p:nvGrpSpPr>
          <p:cNvPr id="123925" name="Group 2069"/>
          <p:cNvGrpSpPr>
            <a:grpSpLocks/>
          </p:cNvGrpSpPr>
          <p:nvPr/>
        </p:nvGrpSpPr>
        <p:grpSpPr bwMode="auto">
          <a:xfrm>
            <a:off x="4492626" y="1166813"/>
            <a:ext cx="3609975" cy="2106084"/>
            <a:chOff x="2854" y="882"/>
            <a:chExt cx="2274" cy="1592"/>
          </a:xfrm>
        </p:grpSpPr>
        <p:sp>
          <p:nvSpPr>
            <p:cNvPr id="12296" name="Text Box 2066"/>
            <p:cNvSpPr txBox="1">
              <a:spLocks noChangeArrowheads="1"/>
            </p:cNvSpPr>
            <p:nvPr/>
          </p:nvSpPr>
          <p:spPr bwMode="auto">
            <a:xfrm>
              <a:off x="2854" y="882"/>
              <a:ext cx="2274" cy="9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193675" indent="-19367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Time 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axis</a:t>
              </a: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:</a:t>
              </a:r>
            </a:p>
            <a:p>
              <a:pPr eaLnBrk="1" hangingPunct="1">
                <a:buFontTx/>
                <a:buChar char="•"/>
              </a:pP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temporal 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variation</a:t>
              </a: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 (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fixed</a:t>
              </a: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, 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random</a:t>
              </a: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)</a:t>
              </a:r>
            </a:p>
            <a:p>
              <a:pPr eaLnBrk="1" hangingPunct="1">
                <a:buFontTx/>
                <a:buChar char="•"/>
              </a:pP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temporal 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covariates</a:t>
              </a:r>
              <a:endParaRPr lang="de-CH" sz="1800" dirty="0">
                <a:solidFill>
                  <a:srgbClr val="FF0000"/>
                </a:solidFill>
                <a:latin typeface="Calibri" pitchFamily="34" charset="0"/>
              </a:endParaRPr>
            </a:p>
            <a:p>
              <a:pPr eaLnBrk="1" hangingPunct="1">
                <a:buFontTx/>
                <a:buChar char="•"/>
              </a:pP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time-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constant</a:t>
              </a:r>
              <a:endParaRPr lang="de-CH" sz="1800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sp>
          <p:nvSpPr>
            <p:cNvPr id="12297" name="Text Box 2067"/>
            <p:cNvSpPr txBox="1">
              <a:spLocks noChangeArrowheads="1"/>
            </p:cNvSpPr>
            <p:nvPr/>
          </p:nvSpPr>
          <p:spPr bwMode="auto">
            <a:xfrm>
              <a:off x="2856" y="1776"/>
              <a:ext cx="1584" cy="6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193675" indent="-19367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Individual </a:t>
              </a:r>
              <a:r>
                <a:rPr lang="de-CH" sz="1800" dirty="0" err="1">
                  <a:solidFill>
                    <a:srgbClr val="3333CC"/>
                  </a:solidFill>
                  <a:latin typeface="Calibri" pitchFamily="34" charset="0"/>
                </a:rPr>
                <a:t>axis</a:t>
              </a: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:</a:t>
              </a:r>
            </a:p>
            <a:p>
              <a:pPr eaLnBrk="1" hangingPunct="1">
                <a:buFontTx/>
                <a:buChar char="•"/>
              </a:pPr>
              <a:r>
                <a:rPr lang="de-CH" sz="1800" dirty="0" err="1">
                  <a:solidFill>
                    <a:srgbClr val="3333CC"/>
                  </a:solidFill>
                  <a:latin typeface="Calibri" pitchFamily="34" charset="0"/>
                </a:rPr>
                <a:t>groups</a:t>
              </a: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 (</a:t>
              </a:r>
              <a:r>
                <a:rPr lang="de-CH" sz="1800" dirty="0" err="1">
                  <a:solidFill>
                    <a:srgbClr val="3333CC"/>
                  </a:solidFill>
                  <a:latin typeface="Calibri" pitchFamily="34" charset="0"/>
                </a:rPr>
                <a:t>fixed</a:t>
              </a: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, </a:t>
              </a:r>
              <a:r>
                <a:rPr lang="de-CH" sz="1800" dirty="0" err="1">
                  <a:solidFill>
                    <a:srgbClr val="3333CC"/>
                  </a:solidFill>
                  <a:latin typeface="Calibri" pitchFamily="34" charset="0"/>
                </a:rPr>
                <a:t>random</a:t>
              </a: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)</a:t>
              </a:r>
            </a:p>
            <a:p>
              <a:pPr eaLnBrk="1" hangingPunct="1">
                <a:buFontTx/>
                <a:buChar char="•"/>
              </a:pP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individual </a:t>
              </a:r>
              <a:r>
                <a:rPr lang="de-CH" sz="1800" dirty="0" err="1">
                  <a:solidFill>
                    <a:srgbClr val="3333CC"/>
                  </a:solidFill>
                  <a:latin typeface="Calibri" pitchFamily="34" charset="0"/>
                </a:rPr>
                <a:t>covariates</a:t>
              </a:r>
              <a:endParaRPr lang="de-CH" sz="1800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</p:grpSp>
      <p:sp>
        <p:nvSpPr>
          <p:cNvPr id="123924" name="Text Box 2068"/>
          <p:cNvSpPr txBox="1">
            <a:spLocks noChangeArrowheads="1"/>
          </p:cNvSpPr>
          <p:nvPr/>
        </p:nvSpPr>
        <p:spPr bwMode="auto">
          <a:xfrm>
            <a:off x="4495801" y="3373437"/>
            <a:ext cx="3833165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193675" indent="-19367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Interaction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of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time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and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individual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axes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:</a:t>
            </a:r>
          </a:p>
          <a:p>
            <a:pPr eaLnBrk="1" hangingPunct="1">
              <a:buFontTx/>
              <a:buChar char="•"/>
            </a:pP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age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effect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(time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since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first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capture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)</a:t>
            </a:r>
          </a:p>
          <a:p>
            <a:pPr eaLnBrk="1" hangingPunct="1">
              <a:buFontTx/>
              <a:buChar char="•"/>
            </a:pP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additive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effects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(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group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+ time)</a:t>
            </a:r>
          </a:p>
          <a:p>
            <a:pPr eaLnBrk="1" hangingPunct="1">
              <a:buFontTx/>
              <a:buChar char="•"/>
            </a:pP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cohort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effects</a:t>
            </a:r>
            <a:endParaRPr lang="de-CH" sz="1800" dirty="0">
              <a:solidFill>
                <a:srgbClr val="CC0066"/>
              </a:solidFill>
              <a:latin typeface="Calibri" pitchFamily="34" charset="0"/>
            </a:endParaRPr>
          </a:p>
          <a:p>
            <a:pPr eaLnBrk="1" hangingPunct="1">
              <a:buFontTx/>
              <a:buChar char="•"/>
            </a:pP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trap-response</a:t>
            </a:r>
          </a:p>
          <a:p>
            <a:pPr eaLnBrk="1" hangingPunct="1">
              <a:buFontTx/>
              <a:buChar char="•"/>
            </a:pP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transience</a:t>
            </a:r>
            <a:endParaRPr lang="de-CH" sz="1800" dirty="0">
              <a:solidFill>
                <a:srgbClr val="CC0066"/>
              </a:solidFill>
              <a:latin typeface="Calibri" pitchFamily="34" charset="0"/>
            </a:endParaRPr>
          </a:p>
        </p:txBody>
      </p:sp>
      <p:graphicFrame>
        <p:nvGraphicFramePr>
          <p:cNvPr id="12295" name="Objekt 1"/>
          <p:cNvGraphicFramePr>
            <a:graphicFrameLocks noChangeAspect="1"/>
          </p:cNvGraphicFramePr>
          <p:nvPr/>
        </p:nvGraphicFramePr>
        <p:xfrm>
          <a:off x="303214" y="1841499"/>
          <a:ext cx="2614788" cy="1947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68" name="Equation" r:id="rId4" imgW="1841400" imgH="1371600" progId="Equation.DSMT4">
                  <p:embed/>
                </p:oleObj>
              </mc:Choice>
              <mc:Fallback>
                <p:oleObj name="Equation" r:id="rId4" imgW="1841400" imgH="1371600" progId="Equation.DSMT4">
                  <p:embed/>
                  <p:pic>
                    <p:nvPicPr>
                      <p:cNvPr id="12295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214" y="1841499"/>
                        <a:ext cx="2614788" cy="1947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4601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46" name="Picture 2">
            <a:extLst>
              <a:ext uri="{FF2B5EF4-FFF2-40B4-BE49-F238E27FC236}">
                <a16:creationId xmlns:a16="http://schemas.microsoft.com/office/drawing/2014/main" id="{46EFC5D0-36EB-0A42-B96A-61185E6BC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5257" y="-98854"/>
            <a:ext cx="9844217" cy="590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8184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669926" y="291042"/>
            <a:ext cx="169148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 err="1">
                <a:latin typeface="Calibri" pitchFamily="34" charset="0"/>
              </a:rPr>
              <a:t>Modelling</a:t>
            </a:r>
            <a:endParaRPr lang="en-GB" sz="2800" b="1" dirty="0">
              <a:latin typeface="Calibri" pitchFamily="34" charset="0"/>
            </a:endParaRPr>
          </a:p>
        </p:txBody>
      </p:sp>
      <p:grpSp>
        <p:nvGrpSpPr>
          <p:cNvPr id="123920" name="Group 2064"/>
          <p:cNvGrpSpPr>
            <a:grpSpLocks/>
          </p:cNvGrpSpPr>
          <p:nvPr/>
        </p:nvGrpSpPr>
        <p:grpSpPr bwMode="auto">
          <a:xfrm>
            <a:off x="662305" y="1063625"/>
            <a:ext cx="2049463" cy="466990"/>
            <a:chOff x="716" y="804"/>
            <a:chExt cx="1291" cy="353"/>
          </a:xfrm>
        </p:grpSpPr>
        <p:sp>
          <p:nvSpPr>
            <p:cNvPr id="12300" name="Line 2060"/>
            <p:cNvSpPr>
              <a:spLocks noChangeShapeType="1"/>
            </p:cNvSpPr>
            <p:nvPr/>
          </p:nvSpPr>
          <p:spPr bwMode="auto">
            <a:xfrm flipV="1">
              <a:off x="792" y="1153"/>
              <a:ext cx="1215" cy="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12301" name="Text Box 2061"/>
            <p:cNvSpPr txBox="1">
              <a:spLocks noChangeArrowheads="1"/>
            </p:cNvSpPr>
            <p:nvPr/>
          </p:nvSpPr>
          <p:spPr bwMode="auto">
            <a:xfrm>
              <a:off x="716" y="804"/>
              <a:ext cx="1291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dirty="0" err="1">
                  <a:solidFill>
                    <a:srgbClr val="FF0000"/>
                  </a:solidFill>
                  <a:latin typeface="Calibri" pitchFamily="34" charset="0"/>
                </a:rPr>
                <a:t>along</a:t>
              </a:r>
              <a:r>
                <a:rPr lang="de-CH" dirty="0">
                  <a:solidFill>
                    <a:srgbClr val="FF0000"/>
                  </a:solidFill>
                  <a:latin typeface="Calibri" pitchFamily="34" charset="0"/>
                </a:rPr>
                <a:t> time </a:t>
              </a:r>
              <a:r>
                <a:rPr lang="de-CH" dirty="0" err="1">
                  <a:solidFill>
                    <a:srgbClr val="FF0000"/>
                  </a:solidFill>
                  <a:latin typeface="Calibri" pitchFamily="34" charset="0"/>
                </a:rPr>
                <a:t>axis</a:t>
              </a:r>
              <a:endParaRPr lang="de-CH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</p:grpSp>
      <p:grpSp>
        <p:nvGrpSpPr>
          <p:cNvPr id="123921" name="Group 2065"/>
          <p:cNvGrpSpPr>
            <a:grpSpLocks/>
          </p:cNvGrpSpPr>
          <p:nvPr/>
        </p:nvGrpSpPr>
        <p:grpSpPr bwMode="auto">
          <a:xfrm>
            <a:off x="3081342" y="1565011"/>
            <a:ext cx="711200" cy="2693458"/>
            <a:chOff x="2307" y="1183"/>
            <a:chExt cx="448" cy="2036"/>
          </a:xfrm>
        </p:grpSpPr>
        <p:sp>
          <p:nvSpPr>
            <p:cNvPr id="12298" name="Line 2062"/>
            <p:cNvSpPr>
              <a:spLocks noChangeShapeType="1"/>
            </p:cNvSpPr>
            <p:nvPr/>
          </p:nvSpPr>
          <p:spPr bwMode="auto">
            <a:xfrm>
              <a:off x="2307" y="1349"/>
              <a:ext cx="0" cy="1752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12299" name="Text Box 2063"/>
            <p:cNvSpPr txBox="1">
              <a:spLocks noChangeArrowheads="1"/>
            </p:cNvSpPr>
            <p:nvPr/>
          </p:nvSpPr>
          <p:spPr bwMode="auto">
            <a:xfrm rot="5400000">
              <a:off x="1592" y="2055"/>
              <a:ext cx="203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dirty="0" err="1">
                  <a:solidFill>
                    <a:srgbClr val="3333CC"/>
                  </a:solidFill>
                  <a:latin typeface="Calibri" pitchFamily="34" charset="0"/>
                </a:rPr>
                <a:t>along</a:t>
              </a:r>
              <a:r>
                <a:rPr lang="de-CH" dirty="0">
                  <a:solidFill>
                    <a:srgbClr val="3333CC"/>
                  </a:solidFill>
                  <a:latin typeface="Calibri" pitchFamily="34" charset="0"/>
                </a:rPr>
                <a:t> individual </a:t>
              </a:r>
              <a:r>
                <a:rPr lang="de-CH" dirty="0" err="1">
                  <a:solidFill>
                    <a:srgbClr val="3333CC"/>
                  </a:solidFill>
                  <a:latin typeface="Calibri" pitchFamily="34" charset="0"/>
                </a:rPr>
                <a:t>axis</a:t>
              </a:r>
              <a:endParaRPr lang="de-CH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</p:grpSp>
      <p:grpSp>
        <p:nvGrpSpPr>
          <p:cNvPr id="123925" name="Group 2069"/>
          <p:cNvGrpSpPr>
            <a:grpSpLocks/>
          </p:cNvGrpSpPr>
          <p:nvPr/>
        </p:nvGrpSpPr>
        <p:grpSpPr bwMode="auto">
          <a:xfrm>
            <a:off x="4492626" y="1166813"/>
            <a:ext cx="3609975" cy="2106084"/>
            <a:chOff x="2854" y="882"/>
            <a:chExt cx="2274" cy="1592"/>
          </a:xfrm>
        </p:grpSpPr>
        <p:sp>
          <p:nvSpPr>
            <p:cNvPr id="12296" name="Text Box 2066"/>
            <p:cNvSpPr txBox="1">
              <a:spLocks noChangeArrowheads="1"/>
            </p:cNvSpPr>
            <p:nvPr/>
          </p:nvSpPr>
          <p:spPr bwMode="auto">
            <a:xfrm>
              <a:off x="2854" y="882"/>
              <a:ext cx="2274" cy="9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193675" indent="-19367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Time 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axis</a:t>
              </a: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:</a:t>
              </a:r>
            </a:p>
            <a:p>
              <a:pPr eaLnBrk="1" hangingPunct="1">
                <a:buFontTx/>
                <a:buChar char="•"/>
              </a:pP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temporal 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variation</a:t>
              </a: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 (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fixed</a:t>
              </a: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, 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random</a:t>
              </a: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)</a:t>
              </a:r>
            </a:p>
            <a:p>
              <a:pPr eaLnBrk="1" hangingPunct="1">
                <a:buFontTx/>
                <a:buChar char="•"/>
              </a:pP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temporal 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covariates</a:t>
              </a:r>
              <a:endParaRPr lang="de-CH" sz="1800" dirty="0">
                <a:solidFill>
                  <a:srgbClr val="FF0000"/>
                </a:solidFill>
                <a:latin typeface="Calibri" pitchFamily="34" charset="0"/>
              </a:endParaRPr>
            </a:p>
            <a:p>
              <a:pPr eaLnBrk="1" hangingPunct="1">
                <a:buFontTx/>
                <a:buChar char="•"/>
              </a:pP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time-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constant</a:t>
              </a:r>
              <a:endParaRPr lang="de-CH" sz="1800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sp>
          <p:nvSpPr>
            <p:cNvPr id="12297" name="Text Box 2067"/>
            <p:cNvSpPr txBox="1">
              <a:spLocks noChangeArrowheads="1"/>
            </p:cNvSpPr>
            <p:nvPr/>
          </p:nvSpPr>
          <p:spPr bwMode="auto">
            <a:xfrm>
              <a:off x="2856" y="1776"/>
              <a:ext cx="1584" cy="6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193675" indent="-19367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Individual </a:t>
              </a:r>
              <a:r>
                <a:rPr lang="de-CH" sz="1800" dirty="0" err="1">
                  <a:solidFill>
                    <a:srgbClr val="3333CC"/>
                  </a:solidFill>
                  <a:latin typeface="Calibri" pitchFamily="34" charset="0"/>
                </a:rPr>
                <a:t>axis</a:t>
              </a: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:</a:t>
              </a:r>
            </a:p>
            <a:p>
              <a:pPr eaLnBrk="1" hangingPunct="1">
                <a:buFontTx/>
                <a:buChar char="•"/>
              </a:pPr>
              <a:r>
                <a:rPr lang="de-CH" sz="1800" dirty="0" err="1">
                  <a:solidFill>
                    <a:srgbClr val="3333CC"/>
                  </a:solidFill>
                  <a:latin typeface="Calibri" pitchFamily="34" charset="0"/>
                </a:rPr>
                <a:t>groups</a:t>
              </a: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 (</a:t>
              </a:r>
              <a:r>
                <a:rPr lang="de-CH" sz="1800" dirty="0" err="1">
                  <a:solidFill>
                    <a:srgbClr val="3333CC"/>
                  </a:solidFill>
                  <a:latin typeface="Calibri" pitchFamily="34" charset="0"/>
                </a:rPr>
                <a:t>fixed</a:t>
              </a: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, </a:t>
              </a:r>
              <a:r>
                <a:rPr lang="de-CH" sz="1800" dirty="0" err="1">
                  <a:solidFill>
                    <a:srgbClr val="3333CC"/>
                  </a:solidFill>
                  <a:latin typeface="Calibri" pitchFamily="34" charset="0"/>
                </a:rPr>
                <a:t>random</a:t>
              </a: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)</a:t>
              </a:r>
            </a:p>
            <a:p>
              <a:pPr eaLnBrk="1" hangingPunct="1">
                <a:buFontTx/>
                <a:buChar char="•"/>
              </a:pP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individual </a:t>
              </a:r>
              <a:r>
                <a:rPr lang="de-CH" sz="1800" dirty="0" err="1">
                  <a:solidFill>
                    <a:srgbClr val="3333CC"/>
                  </a:solidFill>
                  <a:latin typeface="Calibri" pitchFamily="34" charset="0"/>
                </a:rPr>
                <a:t>covariates</a:t>
              </a:r>
              <a:endParaRPr lang="de-CH" sz="1800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</p:grpSp>
      <p:sp>
        <p:nvSpPr>
          <p:cNvPr id="123924" name="Text Box 2068"/>
          <p:cNvSpPr txBox="1">
            <a:spLocks noChangeArrowheads="1"/>
          </p:cNvSpPr>
          <p:nvPr/>
        </p:nvSpPr>
        <p:spPr bwMode="auto">
          <a:xfrm>
            <a:off x="4495801" y="3373437"/>
            <a:ext cx="3833165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193675" indent="-19367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Interaction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of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time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and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individual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axes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:</a:t>
            </a:r>
          </a:p>
          <a:p>
            <a:pPr eaLnBrk="1" hangingPunct="1">
              <a:buFontTx/>
              <a:buChar char="•"/>
            </a:pP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age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effect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(time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since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first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capture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)</a:t>
            </a:r>
          </a:p>
          <a:p>
            <a:pPr eaLnBrk="1" hangingPunct="1">
              <a:buFontTx/>
              <a:buChar char="•"/>
            </a:pP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additive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effects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(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group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+ time)</a:t>
            </a:r>
          </a:p>
          <a:p>
            <a:pPr eaLnBrk="1" hangingPunct="1">
              <a:buFontTx/>
              <a:buChar char="•"/>
            </a:pP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cohort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effects</a:t>
            </a:r>
            <a:endParaRPr lang="de-CH" sz="1800" dirty="0">
              <a:solidFill>
                <a:srgbClr val="CC0066"/>
              </a:solidFill>
              <a:latin typeface="Calibri" pitchFamily="34" charset="0"/>
            </a:endParaRPr>
          </a:p>
          <a:p>
            <a:pPr eaLnBrk="1" hangingPunct="1">
              <a:buFontTx/>
              <a:buChar char="•"/>
            </a:pP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trap-response</a:t>
            </a:r>
          </a:p>
          <a:p>
            <a:pPr eaLnBrk="1" hangingPunct="1">
              <a:buFontTx/>
              <a:buChar char="•"/>
            </a:pP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transience</a:t>
            </a:r>
            <a:endParaRPr lang="de-CH" sz="1800" dirty="0">
              <a:solidFill>
                <a:srgbClr val="CC0066"/>
              </a:solidFill>
              <a:latin typeface="Calibri" pitchFamily="34" charset="0"/>
            </a:endParaRPr>
          </a:p>
        </p:txBody>
      </p:sp>
      <p:graphicFrame>
        <p:nvGraphicFramePr>
          <p:cNvPr id="12295" name="Objekt 1"/>
          <p:cNvGraphicFramePr>
            <a:graphicFrameLocks noChangeAspect="1"/>
          </p:cNvGraphicFramePr>
          <p:nvPr/>
        </p:nvGraphicFramePr>
        <p:xfrm>
          <a:off x="303214" y="1841499"/>
          <a:ext cx="2614788" cy="1947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92" name="Equation" r:id="rId4" imgW="1841400" imgH="1371600" progId="Equation.DSMT4">
                  <p:embed/>
                </p:oleObj>
              </mc:Choice>
              <mc:Fallback>
                <p:oleObj name="Equation" r:id="rId4" imgW="1841400" imgH="1371600" progId="Equation.DSMT4">
                  <p:embed/>
                  <p:pic>
                    <p:nvPicPr>
                      <p:cNvPr id="12295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214" y="1841499"/>
                        <a:ext cx="2614788" cy="1947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feld 1"/>
          <p:cNvSpPr txBox="1"/>
          <p:nvPr/>
        </p:nvSpPr>
        <p:spPr>
          <a:xfrm>
            <a:off x="190500" y="4357688"/>
            <a:ext cx="3622082" cy="461665"/>
          </a:xfrm>
          <a:prstGeom prst="rect">
            <a:avLst/>
          </a:prstGeom>
          <a:noFill/>
          <a:scene3d>
            <a:camera prst="orthographicFront">
              <a:rot lat="0" lon="0" rev="19499999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rgbClr val="009900"/>
                </a:solidFill>
                <a:latin typeface="Calibri" panose="020F0502020204030204" pitchFamily="34" charset="0"/>
              </a:rPr>
              <a:t>Same </a:t>
            </a:r>
            <a:r>
              <a:rPr lang="de-CH" dirty="0" err="1">
                <a:solidFill>
                  <a:srgbClr val="009900"/>
                </a:solidFill>
                <a:latin typeface="Calibri" panose="020F0502020204030204" pitchFamily="34" charset="0"/>
              </a:rPr>
              <a:t>story</a:t>
            </a:r>
            <a:r>
              <a:rPr lang="de-CH" dirty="0">
                <a:solidFill>
                  <a:srgbClr val="009900"/>
                </a:solidFill>
                <a:latin typeface="Calibri" panose="020F0502020204030204" pitchFamily="34" charset="0"/>
              </a:rPr>
              <a:t> </a:t>
            </a:r>
            <a:r>
              <a:rPr lang="de-CH" dirty="0" err="1">
                <a:solidFill>
                  <a:srgbClr val="009900"/>
                </a:solidFill>
                <a:latin typeface="Calibri" panose="020F0502020204030204" pitchFamily="34" charset="0"/>
              </a:rPr>
              <a:t>for</a:t>
            </a:r>
            <a:r>
              <a:rPr lang="de-CH" dirty="0">
                <a:solidFill>
                  <a:srgbClr val="009900"/>
                </a:solidFill>
                <a:latin typeface="Calibri" panose="020F0502020204030204" pitchFamily="34" charset="0"/>
              </a:rPr>
              <a:t> </a:t>
            </a:r>
            <a:r>
              <a:rPr lang="de-CH" dirty="0" err="1">
                <a:solidFill>
                  <a:srgbClr val="009900"/>
                </a:solidFill>
                <a:latin typeface="Calibri" panose="020F0502020204030204" pitchFamily="34" charset="0"/>
              </a:rPr>
              <a:t>detectability</a:t>
            </a:r>
            <a:endParaRPr lang="de-CH" dirty="0">
              <a:solidFill>
                <a:srgbClr val="0099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366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41325" y="291042"/>
            <a:ext cx="67156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A </a:t>
            </a:r>
            <a:r>
              <a:rPr lang="de-CH" sz="2800" b="1" dirty="0" err="1">
                <a:latin typeface="Calibri" pitchFamily="34" charset="0"/>
              </a:rPr>
              <a:t>model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with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constant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parameters</a:t>
            </a:r>
            <a:r>
              <a:rPr lang="de-CH" sz="2800" b="1" dirty="0">
                <a:latin typeface="Calibri" pitchFamily="34" charset="0"/>
              </a:rPr>
              <a:t>: </a:t>
            </a:r>
            <a:r>
              <a:rPr lang="de-CH" sz="2800" b="1" dirty="0">
                <a:latin typeface="Calibri" pitchFamily="34" charset="0"/>
                <a:sym typeface="Symbol"/>
              </a:rPr>
              <a:t>(.), </a:t>
            </a:r>
            <a:r>
              <a:rPr lang="de-CH" sz="2800" b="1" i="1" dirty="0">
                <a:latin typeface="Calibri" pitchFamily="34" charset="0"/>
                <a:sym typeface="Symbol"/>
              </a:rPr>
              <a:t>p</a:t>
            </a:r>
            <a:r>
              <a:rPr lang="de-CH" sz="2800" b="1" dirty="0">
                <a:latin typeface="Calibri" pitchFamily="34" charset="0"/>
                <a:sym typeface="Symbol"/>
              </a:rPr>
              <a:t>(.)</a:t>
            </a:r>
            <a:endParaRPr lang="en-GB" sz="2800" b="1" dirty="0">
              <a:latin typeface="Calibri" pitchFamily="34" charset="0"/>
            </a:endParaRPr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6708774"/>
              </p:ext>
            </p:extLst>
          </p:nvPr>
        </p:nvGraphicFramePr>
        <p:xfrm>
          <a:off x="6727826" y="2088886"/>
          <a:ext cx="1045516" cy="44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612" name="Equation" r:id="rId3" imgW="571320" imgH="241200" progId="Equation.DSMT4">
                  <p:embed/>
                </p:oleObj>
              </mc:Choice>
              <mc:Fallback>
                <p:oleObj name="Equation" r:id="rId3" imgW="571320" imgH="2412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7826" y="2088886"/>
                        <a:ext cx="1045516" cy="441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7726656"/>
              </p:ext>
            </p:extLst>
          </p:nvPr>
        </p:nvGraphicFramePr>
        <p:xfrm>
          <a:off x="6753225" y="2514865"/>
          <a:ext cx="2034072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613" name="Equation" r:id="rId5" imgW="1130040" imgH="253800" progId="Equation.DSMT4">
                  <p:embed/>
                </p:oleObj>
              </mc:Choice>
              <mc:Fallback>
                <p:oleObj name="Equation" r:id="rId5" imgW="1130040" imgH="2538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225" y="2514865"/>
                        <a:ext cx="2034072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429963"/>
              </p:ext>
            </p:extLst>
          </p:nvPr>
        </p:nvGraphicFramePr>
        <p:xfrm>
          <a:off x="6753225" y="2988469"/>
          <a:ext cx="187549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614" name="Equation" r:id="rId7" imgW="1041120" imgH="253800" progId="Equation.DSMT4">
                  <p:embed/>
                </p:oleObj>
              </mc:Choice>
              <mc:Fallback>
                <p:oleObj name="Equation" r:id="rId7" imgW="104112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225" y="2988469"/>
                        <a:ext cx="187549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65574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41325" y="291042"/>
            <a:ext cx="67156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A </a:t>
            </a:r>
            <a:r>
              <a:rPr lang="de-CH" sz="2800" b="1" dirty="0" err="1">
                <a:latin typeface="Calibri" pitchFamily="34" charset="0"/>
              </a:rPr>
              <a:t>model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with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constant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parameters</a:t>
            </a:r>
            <a:r>
              <a:rPr lang="de-CH" sz="2800" b="1" dirty="0">
                <a:latin typeface="Calibri" pitchFamily="34" charset="0"/>
              </a:rPr>
              <a:t>: </a:t>
            </a:r>
            <a:r>
              <a:rPr lang="de-CH" sz="2800" b="1" dirty="0">
                <a:latin typeface="Calibri" pitchFamily="34" charset="0"/>
                <a:sym typeface="Symbol"/>
              </a:rPr>
              <a:t>(.), </a:t>
            </a:r>
            <a:r>
              <a:rPr lang="de-CH" sz="2800" b="1" i="1" dirty="0">
                <a:latin typeface="Calibri" pitchFamily="34" charset="0"/>
                <a:sym typeface="Symbol"/>
              </a:rPr>
              <a:t>p</a:t>
            </a:r>
            <a:r>
              <a:rPr lang="de-CH" sz="2800" b="1" dirty="0">
                <a:latin typeface="Calibri" pitchFamily="34" charset="0"/>
                <a:sym typeface="Symbol"/>
              </a:rPr>
              <a:t>(.)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09575" y="896937"/>
            <a:ext cx="5974713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Likelihood</a:t>
            </a:r>
            <a:endParaRPr lang="de-CH" sz="18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(i in 1:nind){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latent state at first capture 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z[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i,f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[i]] &lt;- 1 </a:t>
            </a:r>
          </a:p>
          <a:p>
            <a:endParaRPr lang="en-US" sz="1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for (t in (f[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]+1):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n.occasions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 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# State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z[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z[i,t-1]) </a:t>
            </a:r>
          </a:p>
          <a:p>
            <a:endParaRPr lang="de-CH" sz="1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# Observation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y[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z[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} #t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de-CH" dirty="0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/>
        </p:nvGraphicFramePr>
        <p:xfrm>
          <a:off x="6727826" y="2088886"/>
          <a:ext cx="1045516" cy="44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768" name="Equation" r:id="rId3" imgW="571320" imgH="241200" progId="Equation.DSMT4">
                  <p:embed/>
                </p:oleObj>
              </mc:Choice>
              <mc:Fallback>
                <p:oleObj name="Equation" r:id="rId3" imgW="571320" imgH="241200" progId="Equation.DSMT4">
                  <p:embed/>
                  <p:pic>
                    <p:nvPicPr>
                      <p:cNvPr id="5" name="Objek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7826" y="2088886"/>
                        <a:ext cx="1045516" cy="441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/>
        </p:nvGraphicFramePr>
        <p:xfrm>
          <a:off x="6753225" y="2514865"/>
          <a:ext cx="2034072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769" name="Equation" r:id="rId5" imgW="1130040" imgH="253800" progId="Equation.DSMT4">
                  <p:embed/>
                </p:oleObj>
              </mc:Choice>
              <mc:Fallback>
                <p:oleObj name="Equation" r:id="rId5" imgW="1130040" imgH="253800" progId="Equation.DSMT4">
                  <p:embed/>
                  <p:pic>
                    <p:nvPicPr>
                      <p:cNvPr id="6" name="Objek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225" y="2514865"/>
                        <a:ext cx="2034072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5"/>
          <p:cNvGraphicFramePr>
            <a:graphicFrameLocks noChangeAspect="1"/>
          </p:cNvGraphicFramePr>
          <p:nvPr/>
        </p:nvGraphicFramePr>
        <p:xfrm>
          <a:off x="6753225" y="2988469"/>
          <a:ext cx="187549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770" name="Equation" r:id="rId7" imgW="1041120" imgH="253800" progId="Equation.DSMT4">
                  <p:embed/>
                </p:oleObj>
              </mc:Choice>
              <mc:Fallback>
                <p:oleObj name="Equation" r:id="rId7" imgW="1041120" imgH="253800" progId="Equation.DSMT4">
                  <p:embed/>
                  <p:pic>
                    <p:nvPicPr>
                      <p:cNvPr id="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225" y="2988469"/>
                        <a:ext cx="187549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045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41325" y="291042"/>
            <a:ext cx="67156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A </a:t>
            </a:r>
            <a:r>
              <a:rPr lang="de-CH" sz="2800" b="1" dirty="0" err="1">
                <a:latin typeface="Calibri" pitchFamily="34" charset="0"/>
              </a:rPr>
              <a:t>model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with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constant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parameters</a:t>
            </a:r>
            <a:r>
              <a:rPr lang="de-CH" sz="2800" b="1" dirty="0">
                <a:latin typeface="Calibri" pitchFamily="34" charset="0"/>
              </a:rPr>
              <a:t>: </a:t>
            </a:r>
            <a:r>
              <a:rPr lang="de-CH" sz="2800" b="1" dirty="0">
                <a:latin typeface="Calibri" pitchFamily="34" charset="0"/>
                <a:sym typeface="Symbol"/>
              </a:rPr>
              <a:t>(.), </a:t>
            </a:r>
            <a:r>
              <a:rPr lang="de-CH" sz="2800" b="1" i="1" dirty="0">
                <a:latin typeface="Calibri" pitchFamily="34" charset="0"/>
                <a:sym typeface="Symbol"/>
              </a:rPr>
              <a:t>p</a:t>
            </a:r>
            <a:r>
              <a:rPr lang="de-CH" sz="2800" b="1" dirty="0">
                <a:latin typeface="Calibri" pitchFamily="34" charset="0"/>
                <a:sym typeface="Symbol"/>
              </a:rPr>
              <a:t>(.)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09575" y="896937"/>
            <a:ext cx="5974713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Likelihood</a:t>
            </a:r>
            <a:endParaRPr lang="de-CH" sz="18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(i in 1:nind){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latent state at first capture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i,f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[i]] &lt;- 1 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(t in (f[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]+1):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n.occasions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 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# State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z[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z[i,t-1]) </a:t>
            </a:r>
          </a:p>
          <a:p>
            <a:endParaRPr lang="de-CH" sz="1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# Observation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y[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z[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} #t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de-CH" dirty="0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/>
        </p:nvGraphicFramePr>
        <p:xfrm>
          <a:off x="6727826" y="2088886"/>
          <a:ext cx="1045516" cy="44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40" name="Equation" r:id="rId3" imgW="571320" imgH="241200" progId="Equation.DSMT4">
                  <p:embed/>
                </p:oleObj>
              </mc:Choice>
              <mc:Fallback>
                <p:oleObj name="Equation" r:id="rId3" imgW="571320" imgH="241200" progId="Equation.DSMT4">
                  <p:embed/>
                  <p:pic>
                    <p:nvPicPr>
                      <p:cNvPr id="5" name="Objek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7826" y="2088886"/>
                        <a:ext cx="1045516" cy="441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/>
        </p:nvGraphicFramePr>
        <p:xfrm>
          <a:off x="6753225" y="2514865"/>
          <a:ext cx="2034072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41" name="Equation" r:id="rId5" imgW="1130040" imgH="253800" progId="Equation.DSMT4">
                  <p:embed/>
                </p:oleObj>
              </mc:Choice>
              <mc:Fallback>
                <p:oleObj name="Equation" r:id="rId5" imgW="1130040" imgH="253800" progId="Equation.DSMT4">
                  <p:embed/>
                  <p:pic>
                    <p:nvPicPr>
                      <p:cNvPr id="6" name="Objek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225" y="2514865"/>
                        <a:ext cx="2034072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5"/>
          <p:cNvGraphicFramePr>
            <a:graphicFrameLocks noChangeAspect="1"/>
          </p:cNvGraphicFramePr>
          <p:nvPr/>
        </p:nvGraphicFramePr>
        <p:xfrm>
          <a:off x="6753225" y="2988469"/>
          <a:ext cx="187549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42" name="Equation" r:id="rId7" imgW="1041120" imgH="253800" progId="Equation.DSMT4">
                  <p:embed/>
                </p:oleObj>
              </mc:Choice>
              <mc:Fallback>
                <p:oleObj name="Equation" r:id="rId7" imgW="1041120" imgH="253800" progId="Equation.DSMT4">
                  <p:embed/>
                  <p:pic>
                    <p:nvPicPr>
                      <p:cNvPr id="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225" y="2988469"/>
                        <a:ext cx="187549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94828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41325" y="291042"/>
            <a:ext cx="67156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A </a:t>
            </a:r>
            <a:r>
              <a:rPr lang="de-CH" sz="2800" b="1" dirty="0" err="1">
                <a:latin typeface="Calibri" pitchFamily="34" charset="0"/>
              </a:rPr>
              <a:t>model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with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constant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parameters</a:t>
            </a:r>
            <a:r>
              <a:rPr lang="de-CH" sz="2800" b="1" dirty="0">
                <a:latin typeface="Calibri" pitchFamily="34" charset="0"/>
              </a:rPr>
              <a:t>: </a:t>
            </a:r>
            <a:r>
              <a:rPr lang="de-CH" sz="2800" b="1" dirty="0">
                <a:latin typeface="Calibri" pitchFamily="34" charset="0"/>
                <a:sym typeface="Symbol"/>
              </a:rPr>
              <a:t>(.), </a:t>
            </a:r>
            <a:r>
              <a:rPr lang="de-CH" sz="2800" b="1" i="1" dirty="0">
                <a:latin typeface="Calibri" pitchFamily="34" charset="0"/>
                <a:sym typeface="Symbol"/>
              </a:rPr>
              <a:t>p</a:t>
            </a:r>
            <a:r>
              <a:rPr lang="de-CH" sz="2800" b="1" dirty="0">
                <a:latin typeface="Calibri" pitchFamily="34" charset="0"/>
                <a:sym typeface="Symbol"/>
              </a:rPr>
              <a:t>(.)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09575" y="896937"/>
            <a:ext cx="5974713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Likelihood</a:t>
            </a:r>
            <a:endParaRPr lang="de-CH" sz="18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(i in 1:nind){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latent state at first capture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i,f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[i]] &lt;- 1 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(t in (f[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]+1):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n.occasions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){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State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z[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z[i,t-1]) </a:t>
            </a:r>
          </a:p>
          <a:p>
            <a:endParaRPr lang="de-CH" sz="1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# Observation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y[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z[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de-CH" dirty="0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/>
        </p:nvGraphicFramePr>
        <p:xfrm>
          <a:off x="6727826" y="2088886"/>
          <a:ext cx="1045516" cy="44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864" name="Equation" r:id="rId3" imgW="571320" imgH="241200" progId="Equation.DSMT4">
                  <p:embed/>
                </p:oleObj>
              </mc:Choice>
              <mc:Fallback>
                <p:oleObj name="Equation" r:id="rId3" imgW="571320" imgH="241200" progId="Equation.DSMT4">
                  <p:embed/>
                  <p:pic>
                    <p:nvPicPr>
                      <p:cNvPr id="5" name="Objek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7826" y="2088886"/>
                        <a:ext cx="1045516" cy="441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/>
        </p:nvGraphicFramePr>
        <p:xfrm>
          <a:off x="6753225" y="2514865"/>
          <a:ext cx="2034072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865" name="Equation" r:id="rId5" imgW="1130040" imgH="253800" progId="Equation.DSMT4">
                  <p:embed/>
                </p:oleObj>
              </mc:Choice>
              <mc:Fallback>
                <p:oleObj name="Equation" r:id="rId5" imgW="1130040" imgH="253800" progId="Equation.DSMT4">
                  <p:embed/>
                  <p:pic>
                    <p:nvPicPr>
                      <p:cNvPr id="6" name="Objek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225" y="2514865"/>
                        <a:ext cx="2034072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5"/>
          <p:cNvGraphicFramePr>
            <a:graphicFrameLocks noChangeAspect="1"/>
          </p:cNvGraphicFramePr>
          <p:nvPr/>
        </p:nvGraphicFramePr>
        <p:xfrm>
          <a:off x="6753225" y="2988469"/>
          <a:ext cx="187549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866" name="Equation" r:id="rId7" imgW="1041120" imgH="253800" progId="Equation.DSMT4">
                  <p:embed/>
                </p:oleObj>
              </mc:Choice>
              <mc:Fallback>
                <p:oleObj name="Equation" r:id="rId7" imgW="1041120" imgH="253800" progId="Equation.DSMT4">
                  <p:embed/>
                  <p:pic>
                    <p:nvPicPr>
                      <p:cNvPr id="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225" y="2988469"/>
                        <a:ext cx="187549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97102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41325" y="291042"/>
            <a:ext cx="67156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A </a:t>
            </a:r>
            <a:r>
              <a:rPr lang="de-CH" sz="2800" b="1" dirty="0" err="1">
                <a:latin typeface="Calibri" pitchFamily="34" charset="0"/>
              </a:rPr>
              <a:t>model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with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constant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parameters</a:t>
            </a:r>
            <a:r>
              <a:rPr lang="de-CH" sz="2800" b="1" dirty="0">
                <a:latin typeface="Calibri" pitchFamily="34" charset="0"/>
              </a:rPr>
              <a:t>: </a:t>
            </a:r>
            <a:r>
              <a:rPr lang="de-CH" sz="2800" b="1" dirty="0">
                <a:latin typeface="Calibri" pitchFamily="34" charset="0"/>
                <a:sym typeface="Symbol"/>
              </a:rPr>
              <a:t>(.), </a:t>
            </a:r>
            <a:r>
              <a:rPr lang="de-CH" sz="2800" b="1" i="1" dirty="0">
                <a:latin typeface="Calibri" pitchFamily="34" charset="0"/>
                <a:sym typeface="Symbol"/>
              </a:rPr>
              <a:t>p</a:t>
            </a:r>
            <a:r>
              <a:rPr lang="de-CH" sz="2800" b="1" dirty="0">
                <a:latin typeface="Calibri" pitchFamily="34" charset="0"/>
                <a:sym typeface="Symbol"/>
              </a:rPr>
              <a:t>(.)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09575" y="896937"/>
            <a:ext cx="5974713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Likelihood</a:t>
            </a:r>
            <a:endParaRPr lang="de-CH" sz="18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(i in 1:nind){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latent state at first capture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i,f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[i]] &lt;- 1 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(t in (f[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]+1):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n.occasions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){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State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* z[i,t-1]) 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Observation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y[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z[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de-CH" dirty="0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/>
        </p:nvGraphicFramePr>
        <p:xfrm>
          <a:off x="6727826" y="2088886"/>
          <a:ext cx="1045516" cy="44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888" name="Equation" r:id="rId3" imgW="571320" imgH="241200" progId="Equation.DSMT4">
                  <p:embed/>
                </p:oleObj>
              </mc:Choice>
              <mc:Fallback>
                <p:oleObj name="Equation" r:id="rId3" imgW="571320" imgH="241200" progId="Equation.DSMT4">
                  <p:embed/>
                  <p:pic>
                    <p:nvPicPr>
                      <p:cNvPr id="5" name="Objek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7826" y="2088886"/>
                        <a:ext cx="1045516" cy="441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/>
        </p:nvGraphicFramePr>
        <p:xfrm>
          <a:off x="6753225" y="2514865"/>
          <a:ext cx="2034072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889" name="Equation" r:id="rId5" imgW="1130040" imgH="253800" progId="Equation.DSMT4">
                  <p:embed/>
                </p:oleObj>
              </mc:Choice>
              <mc:Fallback>
                <p:oleObj name="Equation" r:id="rId5" imgW="1130040" imgH="253800" progId="Equation.DSMT4">
                  <p:embed/>
                  <p:pic>
                    <p:nvPicPr>
                      <p:cNvPr id="6" name="Objek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225" y="2514865"/>
                        <a:ext cx="2034072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5"/>
          <p:cNvGraphicFramePr>
            <a:graphicFrameLocks noChangeAspect="1"/>
          </p:cNvGraphicFramePr>
          <p:nvPr/>
        </p:nvGraphicFramePr>
        <p:xfrm>
          <a:off x="6753225" y="2988469"/>
          <a:ext cx="187549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890" name="Equation" r:id="rId7" imgW="1041120" imgH="253800" progId="Equation.DSMT4">
                  <p:embed/>
                </p:oleObj>
              </mc:Choice>
              <mc:Fallback>
                <p:oleObj name="Equation" r:id="rId7" imgW="1041120" imgH="253800" progId="Equation.DSMT4">
                  <p:embed/>
                  <p:pic>
                    <p:nvPicPr>
                      <p:cNvPr id="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225" y="2988469"/>
                        <a:ext cx="187549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36843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41325" y="291042"/>
            <a:ext cx="67156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A </a:t>
            </a:r>
            <a:r>
              <a:rPr lang="de-CH" sz="2800" b="1" dirty="0" err="1">
                <a:latin typeface="Calibri" pitchFamily="34" charset="0"/>
              </a:rPr>
              <a:t>model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with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constant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parameters</a:t>
            </a:r>
            <a:r>
              <a:rPr lang="de-CH" sz="2800" b="1" dirty="0">
                <a:latin typeface="Calibri" pitchFamily="34" charset="0"/>
              </a:rPr>
              <a:t>: </a:t>
            </a:r>
            <a:r>
              <a:rPr lang="de-CH" sz="2800" b="1" dirty="0">
                <a:latin typeface="Calibri" pitchFamily="34" charset="0"/>
                <a:sym typeface="Symbol"/>
              </a:rPr>
              <a:t>(.), </a:t>
            </a:r>
            <a:r>
              <a:rPr lang="de-CH" sz="2800" b="1" i="1" dirty="0">
                <a:latin typeface="Calibri" pitchFamily="34" charset="0"/>
                <a:sym typeface="Symbol"/>
              </a:rPr>
              <a:t>p</a:t>
            </a:r>
            <a:r>
              <a:rPr lang="de-CH" sz="2800" b="1" dirty="0">
                <a:latin typeface="Calibri" pitchFamily="34" charset="0"/>
                <a:sym typeface="Symbol"/>
              </a:rPr>
              <a:t>(.)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09575" y="896937"/>
            <a:ext cx="5974713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Likelihood</a:t>
            </a:r>
            <a:endParaRPr lang="de-CH" sz="18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(i in 1:nind){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latent state at first capture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i,f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[i]] &lt;- 1 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(t in (f[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]+1):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n.occasions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){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State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* z[i,t-1]) 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Observation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y[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*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de-CH" dirty="0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/>
        </p:nvGraphicFramePr>
        <p:xfrm>
          <a:off x="6727826" y="2088886"/>
          <a:ext cx="1045516" cy="44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912" name="Equation" r:id="rId3" imgW="571320" imgH="241200" progId="Equation.DSMT4">
                  <p:embed/>
                </p:oleObj>
              </mc:Choice>
              <mc:Fallback>
                <p:oleObj name="Equation" r:id="rId3" imgW="571320" imgH="241200" progId="Equation.DSMT4">
                  <p:embed/>
                  <p:pic>
                    <p:nvPicPr>
                      <p:cNvPr id="5" name="Objek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7826" y="2088886"/>
                        <a:ext cx="1045516" cy="441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/>
        </p:nvGraphicFramePr>
        <p:xfrm>
          <a:off x="6753225" y="2514865"/>
          <a:ext cx="2034072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913" name="Equation" r:id="rId5" imgW="1130040" imgH="253800" progId="Equation.DSMT4">
                  <p:embed/>
                </p:oleObj>
              </mc:Choice>
              <mc:Fallback>
                <p:oleObj name="Equation" r:id="rId5" imgW="1130040" imgH="253800" progId="Equation.DSMT4">
                  <p:embed/>
                  <p:pic>
                    <p:nvPicPr>
                      <p:cNvPr id="6" name="Objek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225" y="2514865"/>
                        <a:ext cx="2034072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5"/>
          <p:cNvGraphicFramePr>
            <a:graphicFrameLocks noChangeAspect="1"/>
          </p:cNvGraphicFramePr>
          <p:nvPr/>
        </p:nvGraphicFramePr>
        <p:xfrm>
          <a:off x="6753225" y="2988469"/>
          <a:ext cx="187549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914" name="Equation" r:id="rId7" imgW="1041120" imgH="253800" progId="Equation.DSMT4">
                  <p:embed/>
                </p:oleObj>
              </mc:Choice>
              <mc:Fallback>
                <p:oleObj name="Equation" r:id="rId7" imgW="1041120" imgH="253800" progId="Equation.DSMT4">
                  <p:embed/>
                  <p:pic>
                    <p:nvPicPr>
                      <p:cNvPr id="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225" y="2988469"/>
                        <a:ext cx="187549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764323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41325" y="291042"/>
            <a:ext cx="67156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A </a:t>
            </a:r>
            <a:r>
              <a:rPr lang="de-CH" sz="2800" b="1" dirty="0" err="1">
                <a:latin typeface="Calibri" pitchFamily="34" charset="0"/>
              </a:rPr>
              <a:t>model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with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constant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parameters</a:t>
            </a:r>
            <a:r>
              <a:rPr lang="de-CH" sz="2800" b="1" dirty="0">
                <a:latin typeface="Calibri" pitchFamily="34" charset="0"/>
              </a:rPr>
              <a:t>: </a:t>
            </a:r>
            <a:r>
              <a:rPr lang="de-CH" sz="2800" b="1" dirty="0">
                <a:latin typeface="Calibri" pitchFamily="34" charset="0"/>
                <a:sym typeface="Symbol"/>
              </a:rPr>
              <a:t>(.), </a:t>
            </a:r>
            <a:r>
              <a:rPr lang="de-CH" sz="2800" b="1" i="1" dirty="0">
                <a:latin typeface="Calibri" pitchFamily="34" charset="0"/>
                <a:sym typeface="Symbol"/>
              </a:rPr>
              <a:t>p</a:t>
            </a:r>
            <a:r>
              <a:rPr lang="de-CH" sz="2800" b="1" dirty="0">
                <a:latin typeface="Calibri" pitchFamily="34" charset="0"/>
                <a:sym typeface="Symbol"/>
              </a:rPr>
              <a:t>(.)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09575" y="896937"/>
            <a:ext cx="5974713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Likelihood</a:t>
            </a:r>
            <a:endParaRPr lang="de-CH" sz="18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(i in 1:nind){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latent state at first capture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i,f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[i]] &lt;- 1 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(t in (f[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]+1):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n.occasions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){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State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* z[i,t-1]) 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Observation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y[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*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de-CH" dirty="0"/>
          </a:p>
        </p:txBody>
      </p:sp>
      <p:sp>
        <p:nvSpPr>
          <p:cNvPr id="4" name="Textfeld 3"/>
          <p:cNvSpPr txBox="1"/>
          <p:nvPr/>
        </p:nvSpPr>
        <p:spPr>
          <a:xfrm>
            <a:off x="669925" y="4714875"/>
            <a:ext cx="5423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phi ~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dunif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(0,1) </a:t>
            </a:r>
            <a:r>
              <a:rPr lang="en-US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Prior for survival 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 ~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dunif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(0,1)   </a:t>
            </a:r>
            <a:r>
              <a:rPr lang="en-US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Prior for recapture</a:t>
            </a:r>
            <a:endParaRPr lang="de-CH" sz="18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/>
        </p:nvGraphicFramePr>
        <p:xfrm>
          <a:off x="6727826" y="2088886"/>
          <a:ext cx="1045516" cy="44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92" name="Equation" r:id="rId3" imgW="571320" imgH="241200" progId="Equation.DSMT4">
                  <p:embed/>
                </p:oleObj>
              </mc:Choice>
              <mc:Fallback>
                <p:oleObj name="Equation" r:id="rId3" imgW="571320" imgH="241200" progId="Equation.DSMT4">
                  <p:embed/>
                  <p:pic>
                    <p:nvPicPr>
                      <p:cNvPr id="5" name="Objek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7826" y="2088886"/>
                        <a:ext cx="1045516" cy="441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/>
        </p:nvGraphicFramePr>
        <p:xfrm>
          <a:off x="6753225" y="2514865"/>
          <a:ext cx="2034072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93" name="Equation" r:id="rId5" imgW="1130040" imgH="253800" progId="Equation.DSMT4">
                  <p:embed/>
                </p:oleObj>
              </mc:Choice>
              <mc:Fallback>
                <p:oleObj name="Equation" r:id="rId5" imgW="1130040" imgH="253800" progId="Equation.DSMT4">
                  <p:embed/>
                  <p:pic>
                    <p:nvPicPr>
                      <p:cNvPr id="6" name="Objek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225" y="2514865"/>
                        <a:ext cx="2034072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5"/>
          <p:cNvGraphicFramePr>
            <a:graphicFrameLocks noChangeAspect="1"/>
          </p:cNvGraphicFramePr>
          <p:nvPr/>
        </p:nvGraphicFramePr>
        <p:xfrm>
          <a:off x="6753225" y="2988469"/>
          <a:ext cx="187549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94" name="Equation" r:id="rId7" imgW="1041120" imgH="253800" progId="Equation.DSMT4">
                  <p:embed/>
                </p:oleObj>
              </mc:Choice>
              <mc:Fallback>
                <p:oleObj name="Equation" r:id="rId7" imgW="1041120" imgH="253800" progId="Equation.DSMT4">
                  <p:embed/>
                  <p:pic>
                    <p:nvPicPr>
                      <p:cNvPr id="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225" y="2988469"/>
                        <a:ext cx="187549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8337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41326" y="291042"/>
            <a:ext cx="629454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The Cormack-</a:t>
            </a:r>
            <a:r>
              <a:rPr lang="de-CH" sz="2800" b="1" dirty="0" err="1">
                <a:latin typeface="Calibri" pitchFamily="34" charset="0"/>
              </a:rPr>
              <a:t>Jolly</a:t>
            </a:r>
            <a:r>
              <a:rPr lang="de-CH" sz="2800" b="1" dirty="0">
                <a:latin typeface="Calibri" pitchFamily="34" charset="0"/>
              </a:rPr>
              <a:t>-</a:t>
            </a:r>
            <a:r>
              <a:rPr lang="de-CH" sz="2800" b="1" dirty="0" err="1">
                <a:latin typeface="Calibri" pitchFamily="34" charset="0"/>
              </a:rPr>
              <a:t>Seber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model</a:t>
            </a:r>
            <a:r>
              <a:rPr lang="de-CH" sz="2800" b="1" dirty="0">
                <a:latin typeface="Calibri" pitchFamily="34" charset="0"/>
              </a:rPr>
              <a:t>: </a:t>
            </a:r>
            <a:r>
              <a:rPr lang="de-CH" sz="2800" b="1" dirty="0">
                <a:latin typeface="Calibri" pitchFamily="34" charset="0"/>
                <a:sym typeface="Symbol"/>
              </a:rPr>
              <a:t>(t), </a:t>
            </a:r>
            <a:r>
              <a:rPr lang="de-CH" sz="2800" b="1" i="1" dirty="0">
                <a:latin typeface="Calibri" pitchFamily="34" charset="0"/>
                <a:sym typeface="Symbol"/>
              </a:rPr>
              <a:t>p</a:t>
            </a:r>
            <a:r>
              <a:rPr lang="de-CH" sz="2800" b="1" dirty="0">
                <a:latin typeface="Calibri" pitchFamily="34" charset="0"/>
                <a:sym typeface="Symbol"/>
              </a:rPr>
              <a:t>(t)</a:t>
            </a:r>
            <a:endParaRPr lang="en-GB" sz="2800" b="1" dirty="0">
              <a:latin typeface="Calibri" pitchFamily="34" charset="0"/>
            </a:endParaRPr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4435128"/>
              </p:ext>
            </p:extLst>
          </p:nvPr>
        </p:nvGraphicFramePr>
        <p:xfrm>
          <a:off x="6667501" y="2088886"/>
          <a:ext cx="1045516" cy="44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55" name="Equation" r:id="rId3" imgW="571320" imgH="241200" progId="Equation.DSMT4">
                  <p:embed/>
                </p:oleObj>
              </mc:Choice>
              <mc:Fallback>
                <p:oleObj name="Equation" r:id="rId3" imgW="5713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1" y="2088886"/>
                        <a:ext cx="1045516" cy="441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089164"/>
              </p:ext>
            </p:extLst>
          </p:nvPr>
        </p:nvGraphicFramePr>
        <p:xfrm>
          <a:off x="6667501" y="2514865"/>
          <a:ext cx="2308824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56" name="Equation" r:id="rId5" imgW="1282680" imgH="253800" progId="Equation.DSMT4">
                  <p:embed/>
                </p:oleObj>
              </mc:Choice>
              <mc:Fallback>
                <p:oleObj name="Equation" r:id="rId5" imgW="12826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1" y="2514865"/>
                        <a:ext cx="2308824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8583166"/>
              </p:ext>
            </p:extLst>
          </p:nvPr>
        </p:nvGraphicFramePr>
        <p:xfrm>
          <a:off x="6667500" y="2988469"/>
          <a:ext cx="1966934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57" name="Equation" r:id="rId7" imgW="1091880" imgH="253800" progId="Equation.DSMT4">
                  <p:embed/>
                </p:oleObj>
              </mc:Choice>
              <mc:Fallback>
                <p:oleObj name="Equation" r:id="rId7" imgW="10918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0" y="2988469"/>
                        <a:ext cx="1966934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02157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41326" y="291042"/>
            <a:ext cx="629454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The Cormack-</a:t>
            </a:r>
            <a:r>
              <a:rPr lang="de-CH" sz="2800" b="1" dirty="0" err="1">
                <a:latin typeface="Calibri" pitchFamily="34" charset="0"/>
              </a:rPr>
              <a:t>Jolly</a:t>
            </a:r>
            <a:r>
              <a:rPr lang="de-CH" sz="2800" b="1" dirty="0">
                <a:latin typeface="Calibri" pitchFamily="34" charset="0"/>
              </a:rPr>
              <a:t>-</a:t>
            </a:r>
            <a:r>
              <a:rPr lang="de-CH" sz="2800" b="1" dirty="0" err="1">
                <a:latin typeface="Calibri" pitchFamily="34" charset="0"/>
              </a:rPr>
              <a:t>Seber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model</a:t>
            </a:r>
            <a:r>
              <a:rPr lang="de-CH" sz="2800" b="1" dirty="0">
                <a:latin typeface="Calibri" pitchFamily="34" charset="0"/>
              </a:rPr>
              <a:t>: </a:t>
            </a:r>
            <a:r>
              <a:rPr lang="de-CH" sz="2800" b="1" dirty="0">
                <a:latin typeface="Calibri" pitchFamily="34" charset="0"/>
                <a:sym typeface="Symbol"/>
              </a:rPr>
              <a:t>(t), </a:t>
            </a:r>
            <a:r>
              <a:rPr lang="de-CH" sz="2800" b="1" i="1" dirty="0">
                <a:latin typeface="Calibri" pitchFamily="34" charset="0"/>
                <a:sym typeface="Symbol"/>
              </a:rPr>
              <a:t>p</a:t>
            </a:r>
            <a:r>
              <a:rPr lang="de-CH" sz="2800" b="1" dirty="0">
                <a:latin typeface="Calibri" pitchFamily="34" charset="0"/>
                <a:sym typeface="Symbol"/>
              </a:rPr>
              <a:t>(t)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09575" y="896937"/>
            <a:ext cx="5974713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Likelihood</a:t>
            </a:r>
            <a:endParaRPr lang="de-CH" sz="18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(i in 1:nind){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latent state at first capture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i,f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[i]] &lt;- 1 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(t in (f[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]+1):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n.occasions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){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State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b="1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[t-1]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* z[i,t-1]) 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Observation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y[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p[t-1]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*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de-CH" dirty="0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/>
        </p:nvGraphicFramePr>
        <p:xfrm>
          <a:off x="6667501" y="2088886"/>
          <a:ext cx="1045516" cy="44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939" name="Equation" r:id="rId3" imgW="571320" imgH="241200" progId="Equation.DSMT4">
                  <p:embed/>
                </p:oleObj>
              </mc:Choice>
              <mc:Fallback>
                <p:oleObj name="Equation" r:id="rId3" imgW="571320" imgH="241200" progId="Equation.DSMT4">
                  <p:embed/>
                  <p:pic>
                    <p:nvPicPr>
                      <p:cNvPr id="5" name="Objek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1" y="2088886"/>
                        <a:ext cx="1045516" cy="441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/>
        </p:nvGraphicFramePr>
        <p:xfrm>
          <a:off x="6667501" y="2514865"/>
          <a:ext cx="2308824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940" name="Equation" r:id="rId5" imgW="1282680" imgH="253800" progId="Equation.DSMT4">
                  <p:embed/>
                </p:oleObj>
              </mc:Choice>
              <mc:Fallback>
                <p:oleObj name="Equation" r:id="rId5" imgW="1282680" imgH="253800" progId="Equation.DSMT4">
                  <p:embed/>
                  <p:pic>
                    <p:nvPicPr>
                      <p:cNvPr id="6" name="Objek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1" y="2514865"/>
                        <a:ext cx="2308824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5"/>
          <p:cNvGraphicFramePr>
            <a:graphicFrameLocks noChangeAspect="1"/>
          </p:cNvGraphicFramePr>
          <p:nvPr/>
        </p:nvGraphicFramePr>
        <p:xfrm>
          <a:off x="6667500" y="2988469"/>
          <a:ext cx="1966934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941" name="Equation" r:id="rId7" imgW="1091880" imgH="253800" progId="Equation.DSMT4">
                  <p:embed/>
                </p:oleObj>
              </mc:Choice>
              <mc:Fallback>
                <p:oleObj name="Equation" r:id="rId7" imgW="1091880" imgH="253800" progId="Equation.DSMT4">
                  <p:embed/>
                  <p:pic>
                    <p:nvPicPr>
                      <p:cNvPr id="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0" y="2988469"/>
                        <a:ext cx="1966934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6001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35280" y="55563"/>
            <a:ext cx="7772400" cy="952500"/>
          </a:xfrm>
        </p:spPr>
        <p:txBody>
          <a:bodyPr/>
          <a:lstStyle/>
          <a:p>
            <a:pPr algn="l" eaLnBrk="1" hangingPunct="1"/>
            <a:r>
              <a:rPr lang="de-DE" sz="2800" b="1" dirty="0" err="1">
                <a:latin typeface="Calibri" pitchFamily="34" charset="0"/>
              </a:rPr>
              <a:t>It</a:t>
            </a:r>
            <a:r>
              <a:rPr lang="de-DE" sz="2800" b="1" dirty="0">
                <a:latin typeface="Calibri" pitchFamily="34" charset="0"/>
              </a:rPr>
              <a:t> </a:t>
            </a:r>
            <a:r>
              <a:rPr lang="de-DE" sz="2800" b="1" dirty="0" err="1">
                <a:latin typeface="Calibri" pitchFamily="34" charset="0"/>
              </a:rPr>
              <a:t>is</a:t>
            </a:r>
            <a:r>
              <a:rPr lang="de-DE" sz="2800" b="1" dirty="0">
                <a:latin typeface="Calibri" pitchFamily="34" charset="0"/>
              </a:rPr>
              <a:t> </a:t>
            </a:r>
            <a:r>
              <a:rPr lang="de-DE" sz="2800" b="1" dirty="0" err="1">
                <a:latin typeface="Calibri" pitchFamily="34" charset="0"/>
              </a:rPr>
              <a:t>fairly</a:t>
            </a:r>
            <a:r>
              <a:rPr lang="de-DE" sz="2800" b="1" dirty="0">
                <a:latin typeface="Calibri" pitchFamily="34" charset="0"/>
              </a:rPr>
              <a:t> easy </a:t>
            </a:r>
            <a:r>
              <a:rPr lang="de-DE" sz="2800" b="1" dirty="0" err="1">
                <a:latin typeface="Calibri" pitchFamily="34" charset="0"/>
              </a:rPr>
              <a:t>to</a:t>
            </a:r>
            <a:r>
              <a:rPr lang="de-DE" sz="2800" b="1" dirty="0">
                <a:latin typeface="Calibri" pitchFamily="34" charset="0"/>
              </a:rPr>
              <a:t> </a:t>
            </a:r>
            <a:r>
              <a:rPr lang="de-DE" sz="2800" b="1" dirty="0" err="1">
                <a:latin typeface="Calibri" pitchFamily="34" charset="0"/>
              </a:rPr>
              <a:t>estimate</a:t>
            </a:r>
            <a:r>
              <a:rPr lang="de-DE" sz="2800" b="1" dirty="0">
                <a:latin typeface="Calibri" pitchFamily="34" charset="0"/>
              </a:rPr>
              <a:t> </a:t>
            </a:r>
            <a:r>
              <a:rPr lang="de-DE" sz="2800" b="1" dirty="0" err="1">
                <a:latin typeface="Calibri" pitchFamily="34" charset="0"/>
              </a:rPr>
              <a:t>survival</a:t>
            </a:r>
            <a:r>
              <a:rPr lang="de-DE" sz="2800" b="1" dirty="0">
                <a:latin typeface="Calibri" pitchFamily="34" charset="0"/>
              </a:rPr>
              <a:t>, </a:t>
            </a:r>
            <a:r>
              <a:rPr lang="de-DE" sz="2800" b="1" dirty="0" err="1">
                <a:latin typeface="Calibri" pitchFamily="34" charset="0"/>
              </a:rPr>
              <a:t>or</a:t>
            </a:r>
            <a:r>
              <a:rPr lang="de-DE" sz="2800" b="1" dirty="0">
                <a:latin typeface="Calibri" pitchFamily="34" charset="0"/>
              </a:rPr>
              <a:t> </a:t>
            </a:r>
            <a:r>
              <a:rPr lang="de-DE" sz="2800" b="1" dirty="0" err="1">
                <a:latin typeface="Calibri" pitchFamily="34" charset="0"/>
              </a:rPr>
              <a:t>is</a:t>
            </a:r>
            <a:r>
              <a:rPr lang="de-DE" sz="2800" b="1" dirty="0">
                <a:latin typeface="Calibri" pitchFamily="34" charset="0"/>
              </a:rPr>
              <a:t> </a:t>
            </a:r>
            <a:r>
              <a:rPr lang="de-DE" sz="2800" b="1" dirty="0" err="1">
                <a:latin typeface="Calibri" pitchFamily="34" charset="0"/>
              </a:rPr>
              <a:t>it</a:t>
            </a:r>
            <a:r>
              <a:rPr lang="de-DE" sz="2800" b="1" dirty="0">
                <a:latin typeface="Calibri" pitchFamily="34" charset="0"/>
              </a:rPr>
              <a:t>?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8195" name="Text Box 14"/>
          <p:cNvSpPr txBox="1">
            <a:spLocks noChangeArrowheads="1"/>
          </p:cNvSpPr>
          <p:nvPr/>
        </p:nvSpPr>
        <p:spPr bwMode="auto">
          <a:xfrm>
            <a:off x="308293" y="910788"/>
            <a:ext cx="8607107" cy="2139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62000" indent="-185738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eaLnBrk="1" hangingPunct="1">
              <a:lnSpc>
                <a:spcPct val="115000"/>
              </a:lnSpc>
            </a:pPr>
            <a:r>
              <a:rPr lang="de-CH" sz="2000" dirty="0">
                <a:latin typeface="Calibri" pitchFamily="34" charset="0"/>
              </a:rPr>
              <a:t>In </a:t>
            </a:r>
            <a:r>
              <a:rPr lang="de-CH" sz="2000" dirty="0" err="1">
                <a:latin typeface="Calibri" pitchFamily="34" charset="0"/>
              </a:rPr>
              <a:t>principle</a:t>
            </a:r>
            <a:r>
              <a:rPr lang="de-CH" sz="2000" dirty="0">
                <a:latin typeface="Calibri" pitchFamily="34" charset="0"/>
              </a:rPr>
              <a:t>: </a:t>
            </a:r>
          </a:p>
          <a:p>
            <a:pPr marL="361950" lvl="1" indent="-276225" eaLnBrk="1" hangingPunct="1">
              <a:lnSpc>
                <a:spcPct val="115000"/>
              </a:lnSpc>
              <a:buFontTx/>
              <a:buChar char="•"/>
            </a:pPr>
            <a:r>
              <a:rPr lang="de-CH" sz="2000" dirty="0">
                <a:latin typeface="Calibri" pitchFamily="34" charset="0"/>
              </a:rPr>
              <a:t> Follow </a:t>
            </a:r>
            <a:r>
              <a:rPr lang="de-CH" sz="2000" dirty="0" err="1">
                <a:latin typeface="Calibri" pitchFamily="34" charset="0"/>
              </a:rPr>
              <a:t>individuals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across</a:t>
            </a:r>
            <a:r>
              <a:rPr lang="de-CH" sz="2000" dirty="0">
                <a:latin typeface="Calibri" pitchFamily="34" charset="0"/>
              </a:rPr>
              <a:t> time</a:t>
            </a:r>
          </a:p>
          <a:p>
            <a:pPr marL="361950" lvl="1" indent="-276225" eaLnBrk="1" hangingPunct="1">
              <a:lnSpc>
                <a:spcPct val="115000"/>
              </a:lnSpc>
              <a:buFontTx/>
              <a:buChar char="•"/>
            </a:pPr>
            <a:r>
              <a:rPr lang="de-CH" sz="2000" dirty="0">
                <a:latin typeface="Calibri" pitchFamily="34" charset="0"/>
              </a:rPr>
              <a:t> Count </a:t>
            </a:r>
            <a:r>
              <a:rPr lang="de-CH" sz="2000" dirty="0" err="1">
                <a:latin typeface="Calibri" pitchFamily="34" charset="0"/>
              </a:rPr>
              <a:t>individuals</a:t>
            </a:r>
            <a:r>
              <a:rPr lang="de-CH" sz="2000" dirty="0">
                <a:latin typeface="Calibri" pitchFamily="34" charset="0"/>
              </a:rPr>
              <a:t> at time </a:t>
            </a:r>
            <a:r>
              <a:rPr lang="de-CH" sz="2000" i="1" dirty="0">
                <a:latin typeface="Calibri" pitchFamily="34" charset="0"/>
              </a:rPr>
              <a:t>t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say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i="1" dirty="0">
                <a:latin typeface="Calibri" pitchFamily="34" charset="0"/>
              </a:rPr>
              <a:t>C</a:t>
            </a:r>
            <a:r>
              <a:rPr lang="de-CH" sz="2000" baseline="-25000" dirty="0">
                <a:latin typeface="Calibri" pitchFamily="34" charset="0"/>
              </a:rPr>
              <a:t>t</a:t>
            </a:r>
            <a:endParaRPr lang="de-CH" sz="2000" dirty="0">
              <a:latin typeface="Calibri" pitchFamily="34" charset="0"/>
            </a:endParaRPr>
          </a:p>
          <a:p>
            <a:pPr marL="361950" lvl="1" indent="-276225" eaLnBrk="1" hangingPunct="1">
              <a:lnSpc>
                <a:spcPct val="115000"/>
              </a:lnSpc>
              <a:buFontTx/>
              <a:buChar char="•"/>
            </a:pPr>
            <a:r>
              <a:rPr lang="de-CH" sz="2000" dirty="0" err="1">
                <a:latin typeface="Calibri" pitchFamily="34" charset="0"/>
              </a:rPr>
              <a:t>Assess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how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many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them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are</a:t>
            </a:r>
            <a:r>
              <a:rPr lang="de-CH" sz="2000" dirty="0">
                <a:latin typeface="Calibri" pitchFamily="34" charset="0"/>
              </a:rPr>
              <a:t> still </a:t>
            </a:r>
            <a:r>
              <a:rPr lang="de-CH" sz="2000" dirty="0" err="1">
                <a:latin typeface="Calibri" pitchFamily="34" charset="0"/>
              </a:rPr>
              <a:t>alive</a:t>
            </a:r>
            <a:r>
              <a:rPr lang="de-CH" sz="2000" dirty="0">
                <a:latin typeface="Calibri" pitchFamily="34" charset="0"/>
              </a:rPr>
              <a:t> after time 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t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say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i="1" dirty="0" err="1">
                <a:latin typeface="Calibri" pitchFamily="34" charset="0"/>
                <a:sym typeface="Symbol" pitchFamily="18" charset="2"/>
              </a:rPr>
              <a:t>L</a:t>
            </a:r>
            <a:r>
              <a:rPr lang="de-CH" sz="2000" baseline="-25000" dirty="0" err="1">
                <a:latin typeface="Calibri" pitchFamily="34" charset="0"/>
                <a:sym typeface="Symbol" pitchFamily="18" charset="2"/>
              </a:rPr>
              <a:t>t</a:t>
            </a:r>
            <a:r>
              <a:rPr lang="de-CH" sz="2000" baseline="-25000" dirty="0">
                <a:latin typeface="Calibri" pitchFamily="34" charset="0"/>
                <a:sym typeface="Symbol" pitchFamily="18" charset="2"/>
              </a:rPr>
              <a:t>+t</a:t>
            </a:r>
            <a:endParaRPr lang="de-CH" sz="2000" dirty="0">
              <a:latin typeface="Calibri" pitchFamily="34" charset="0"/>
            </a:endParaRPr>
          </a:p>
          <a:p>
            <a:pPr marL="361950" lvl="1" indent="-276225" eaLnBrk="1" hangingPunct="1">
              <a:lnSpc>
                <a:spcPct val="115000"/>
              </a:lnSpc>
              <a:buFontTx/>
              <a:buChar char="•"/>
            </a:pP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Survival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probability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then</a:t>
            </a:r>
            <a:endParaRPr lang="de-CH" sz="2000" dirty="0">
              <a:latin typeface="Calibri" pitchFamily="34" charset="0"/>
            </a:endParaRPr>
          </a:p>
          <a:p>
            <a:pPr eaLnBrk="1" hangingPunct="1">
              <a:buFontTx/>
              <a:buChar char="•"/>
            </a:pPr>
            <a:endParaRPr lang="de-DE" sz="1800" dirty="0">
              <a:latin typeface="Calibri" pitchFamily="34" charset="0"/>
            </a:endParaRPr>
          </a:p>
        </p:txBody>
      </p:sp>
      <p:graphicFrame>
        <p:nvGraphicFramePr>
          <p:cNvPr id="8196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9800986"/>
              </p:ext>
            </p:extLst>
          </p:nvPr>
        </p:nvGraphicFramePr>
        <p:xfrm>
          <a:off x="3604896" y="2272501"/>
          <a:ext cx="945554" cy="630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8" name="Equation" r:id="rId4" imgW="647640" imgH="431640" progId="Equation.DSMT4">
                  <p:embed/>
                </p:oleObj>
              </mc:Choice>
              <mc:Fallback>
                <p:oleObj name="Equation" r:id="rId4" imgW="647640" imgH="43164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4896" y="2272501"/>
                        <a:ext cx="945554" cy="6301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41326" y="291042"/>
            <a:ext cx="629454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The Cormack-</a:t>
            </a:r>
            <a:r>
              <a:rPr lang="de-CH" sz="2800" b="1" dirty="0" err="1">
                <a:latin typeface="Calibri" pitchFamily="34" charset="0"/>
              </a:rPr>
              <a:t>Jolly</a:t>
            </a:r>
            <a:r>
              <a:rPr lang="de-CH" sz="2800" b="1" dirty="0">
                <a:latin typeface="Calibri" pitchFamily="34" charset="0"/>
              </a:rPr>
              <a:t>-</a:t>
            </a:r>
            <a:r>
              <a:rPr lang="de-CH" sz="2800" b="1" dirty="0" err="1">
                <a:latin typeface="Calibri" pitchFamily="34" charset="0"/>
              </a:rPr>
              <a:t>Seber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model</a:t>
            </a:r>
            <a:r>
              <a:rPr lang="de-CH" sz="2800" b="1" dirty="0">
                <a:latin typeface="Calibri" pitchFamily="34" charset="0"/>
              </a:rPr>
              <a:t>: </a:t>
            </a:r>
            <a:r>
              <a:rPr lang="de-CH" sz="2800" b="1" dirty="0">
                <a:latin typeface="Calibri" pitchFamily="34" charset="0"/>
                <a:sym typeface="Symbol"/>
              </a:rPr>
              <a:t>(t), </a:t>
            </a:r>
            <a:r>
              <a:rPr lang="de-CH" sz="2800" b="1" i="1" dirty="0">
                <a:latin typeface="Calibri" pitchFamily="34" charset="0"/>
                <a:sym typeface="Symbol"/>
              </a:rPr>
              <a:t>p</a:t>
            </a:r>
            <a:r>
              <a:rPr lang="de-CH" sz="2800" b="1" dirty="0">
                <a:latin typeface="Calibri" pitchFamily="34" charset="0"/>
                <a:sym typeface="Symbol"/>
              </a:rPr>
              <a:t>(t)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09575" y="896937"/>
            <a:ext cx="5974713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Likelihood</a:t>
            </a:r>
            <a:endParaRPr lang="de-CH" sz="18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(i in 1:nind){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latent state at first capture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i,f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[i]] &lt;- 1 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(t in (f[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]+1):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n.occasions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){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State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b="1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[t-1]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* z[i,t-1]) 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Observation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y[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p[t-1]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*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de-CH" dirty="0"/>
          </a:p>
        </p:txBody>
      </p:sp>
      <p:sp>
        <p:nvSpPr>
          <p:cNvPr id="4" name="Textfeld 3"/>
          <p:cNvSpPr txBox="1"/>
          <p:nvPr/>
        </p:nvSpPr>
        <p:spPr>
          <a:xfrm>
            <a:off x="441326" y="4719097"/>
            <a:ext cx="65261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 (t in 1:n.occasions){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phi[t] ~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dunif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(0,1)  </a:t>
            </a:r>
            <a:r>
              <a:rPr lang="en-US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Prior for survival 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p[t] ~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dunif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(0,1)}   </a:t>
            </a:r>
            <a:r>
              <a:rPr lang="en-US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Prior for recapture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/>
        </p:nvGraphicFramePr>
        <p:xfrm>
          <a:off x="6667501" y="2088886"/>
          <a:ext cx="1045516" cy="44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963" name="Equation" r:id="rId4" imgW="571320" imgH="241200" progId="Equation.DSMT4">
                  <p:embed/>
                </p:oleObj>
              </mc:Choice>
              <mc:Fallback>
                <p:oleObj name="Equation" r:id="rId4" imgW="571320" imgH="241200" progId="Equation.DSMT4">
                  <p:embed/>
                  <p:pic>
                    <p:nvPicPr>
                      <p:cNvPr id="5" name="Objek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1" y="2088886"/>
                        <a:ext cx="1045516" cy="441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/>
        </p:nvGraphicFramePr>
        <p:xfrm>
          <a:off x="6667501" y="2514865"/>
          <a:ext cx="2308824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964" name="Equation" r:id="rId6" imgW="1282680" imgH="253800" progId="Equation.DSMT4">
                  <p:embed/>
                </p:oleObj>
              </mc:Choice>
              <mc:Fallback>
                <p:oleObj name="Equation" r:id="rId6" imgW="1282680" imgH="253800" progId="Equation.DSMT4">
                  <p:embed/>
                  <p:pic>
                    <p:nvPicPr>
                      <p:cNvPr id="6" name="Objek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1" y="2514865"/>
                        <a:ext cx="2308824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5"/>
          <p:cNvGraphicFramePr>
            <a:graphicFrameLocks noChangeAspect="1"/>
          </p:cNvGraphicFramePr>
          <p:nvPr/>
        </p:nvGraphicFramePr>
        <p:xfrm>
          <a:off x="6667500" y="2988469"/>
          <a:ext cx="1966934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965" name="Equation" r:id="rId8" imgW="1091880" imgH="253800" progId="Equation.DSMT4">
                  <p:embed/>
                </p:oleObj>
              </mc:Choice>
              <mc:Fallback>
                <p:oleObj name="Equation" r:id="rId8" imgW="1091880" imgH="253800" progId="Equation.DSMT4">
                  <p:embed/>
                  <p:pic>
                    <p:nvPicPr>
                      <p:cNvPr id="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0" y="2988469"/>
                        <a:ext cx="1966934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49243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237608" y="170595"/>
            <a:ext cx="86687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A </a:t>
            </a:r>
            <a:r>
              <a:rPr lang="de-CH" sz="2800" b="1" dirty="0" err="1">
                <a:latin typeface="Calibri" pitchFamily="34" charset="0"/>
              </a:rPr>
              <a:t>general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structure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with</a:t>
            </a:r>
            <a:r>
              <a:rPr lang="de-CH" sz="2800" b="1" dirty="0">
                <a:latin typeface="Calibri" pitchFamily="34" charset="0"/>
              </a:rPr>
              <a:t> individual &amp; time </a:t>
            </a:r>
            <a:r>
              <a:rPr lang="de-CH" sz="2800" b="1" dirty="0" err="1">
                <a:latin typeface="Calibri" pitchFamily="34" charset="0"/>
              </a:rPr>
              <a:t>dependence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09575" y="896937"/>
            <a:ext cx="6250429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Likelihood</a:t>
            </a:r>
            <a:endParaRPr lang="de-CH" sz="18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(i in 1:nind){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latent state at first capture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i,f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[i]] &lt;- 1 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(t in (f[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]+1):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n.occasions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){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State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b="1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[i,t-1]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* z[i,t-1]) 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Observation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y[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p[i,t-1]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*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de-CH" dirty="0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6325713"/>
              </p:ext>
            </p:extLst>
          </p:nvPr>
        </p:nvGraphicFramePr>
        <p:xfrm>
          <a:off x="6667501" y="2088886"/>
          <a:ext cx="1045516" cy="44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752" name="Equation" r:id="rId3" imgW="571320" imgH="241200" progId="Equation.DSMT4">
                  <p:embed/>
                </p:oleObj>
              </mc:Choice>
              <mc:Fallback>
                <p:oleObj name="Equation" r:id="rId3" imgW="5713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1" y="2088886"/>
                        <a:ext cx="1045516" cy="441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016198"/>
              </p:ext>
            </p:extLst>
          </p:nvPr>
        </p:nvGraphicFramePr>
        <p:xfrm>
          <a:off x="6619875" y="2514865"/>
          <a:ext cx="2400192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753" name="Equation" r:id="rId5" imgW="1333440" imgH="253800" progId="Equation.DSMT4">
                  <p:embed/>
                </p:oleObj>
              </mc:Choice>
              <mc:Fallback>
                <p:oleObj name="Equation" r:id="rId5" imgW="13334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9875" y="2514865"/>
                        <a:ext cx="2400192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0910549"/>
              </p:ext>
            </p:extLst>
          </p:nvPr>
        </p:nvGraphicFramePr>
        <p:xfrm>
          <a:off x="6623050" y="2988469"/>
          <a:ext cx="2059021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754" name="Equation" r:id="rId7" imgW="1143000" imgH="253800" progId="Equation.DSMT4">
                  <p:embed/>
                </p:oleObj>
              </mc:Choice>
              <mc:Fallback>
                <p:oleObj name="Equation" r:id="rId7" imgW="114300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3050" y="2988469"/>
                        <a:ext cx="2059021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94487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237608" y="170595"/>
            <a:ext cx="86687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A </a:t>
            </a:r>
            <a:r>
              <a:rPr lang="de-CH" sz="2800" b="1" dirty="0" err="1">
                <a:latin typeface="Calibri" pitchFamily="34" charset="0"/>
              </a:rPr>
              <a:t>general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structure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with</a:t>
            </a:r>
            <a:r>
              <a:rPr lang="de-CH" sz="2800" b="1" dirty="0">
                <a:latin typeface="Calibri" pitchFamily="34" charset="0"/>
              </a:rPr>
              <a:t> individual &amp; time </a:t>
            </a:r>
            <a:r>
              <a:rPr lang="de-CH" sz="2800" b="1" dirty="0" err="1">
                <a:latin typeface="Calibri" pitchFamily="34" charset="0"/>
              </a:rPr>
              <a:t>dependence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09575" y="896937"/>
            <a:ext cx="6250429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Likelihood</a:t>
            </a:r>
            <a:endParaRPr lang="de-CH" sz="18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(i in 1:nind){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latent state at first capture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i,f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[i]] &lt;- 1 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(t in (f[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]+1):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n.occasions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){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State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b="1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[i,t-1]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* z[i,t-1]) 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Observation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y[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p[i,t-1]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*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de-CH" dirty="0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/>
        </p:nvGraphicFramePr>
        <p:xfrm>
          <a:off x="6667501" y="2088886"/>
          <a:ext cx="1045516" cy="44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989" name="Equation" r:id="rId3" imgW="571320" imgH="241200" progId="Equation.DSMT4">
                  <p:embed/>
                </p:oleObj>
              </mc:Choice>
              <mc:Fallback>
                <p:oleObj name="Equation" r:id="rId3" imgW="571320" imgH="241200" progId="Equation.DSMT4">
                  <p:embed/>
                  <p:pic>
                    <p:nvPicPr>
                      <p:cNvPr id="5" name="Objek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1" y="2088886"/>
                        <a:ext cx="1045516" cy="441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/>
        </p:nvGraphicFramePr>
        <p:xfrm>
          <a:off x="6619875" y="2514865"/>
          <a:ext cx="2400192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990" name="Equation" r:id="rId5" imgW="1333440" imgH="253800" progId="Equation.DSMT4">
                  <p:embed/>
                </p:oleObj>
              </mc:Choice>
              <mc:Fallback>
                <p:oleObj name="Equation" r:id="rId5" imgW="1333440" imgH="253800" progId="Equation.DSMT4">
                  <p:embed/>
                  <p:pic>
                    <p:nvPicPr>
                      <p:cNvPr id="6" name="Objek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9875" y="2514865"/>
                        <a:ext cx="2400192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5"/>
          <p:cNvGraphicFramePr>
            <a:graphicFrameLocks noChangeAspect="1"/>
          </p:cNvGraphicFramePr>
          <p:nvPr/>
        </p:nvGraphicFramePr>
        <p:xfrm>
          <a:off x="6623050" y="2988469"/>
          <a:ext cx="2059021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991" name="Equation" r:id="rId7" imgW="1143000" imgH="253800" progId="Equation.DSMT4">
                  <p:embed/>
                </p:oleObj>
              </mc:Choice>
              <mc:Fallback>
                <p:oleObj name="Equation" r:id="rId7" imgW="1143000" imgH="253800" progId="Equation.DSMT4">
                  <p:embed/>
                  <p:pic>
                    <p:nvPicPr>
                      <p:cNvPr id="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3050" y="2988469"/>
                        <a:ext cx="2059021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/>
        </p:nvGraphicFramePr>
        <p:xfrm>
          <a:off x="6397309" y="3687080"/>
          <a:ext cx="2614788" cy="1947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992" name="Equation" r:id="rId9" imgW="1841400" imgH="1371600" progId="Equation.DSMT4">
                  <p:embed/>
                </p:oleObj>
              </mc:Choice>
              <mc:Fallback>
                <p:oleObj name="Equation" r:id="rId9" imgW="1841400" imgH="1371600" progId="Equation.DSMT4">
                  <p:embed/>
                  <p:pic>
                    <p:nvPicPr>
                      <p:cNvPr id="8" name="Objek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7309" y="3687080"/>
                        <a:ext cx="2614788" cy="1947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35883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94080" y="129122"/>
            <a:ext cx="759968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 err="1">
                <a:latin typeface="Calibri" pitchFamily="34" charset="0"/>
              </a:rPr>
              <a:t>Build</a:t>
            </a:r>
            <a:r>
              <a:rPr lang="de-CH" sz="2800" b="1" dirty="0">
                <a:latin typeface="Calibri" pitchFamily="34" charset="0"/>
              </a:rPr>
              <a:t> simpler </a:t>
            </a:r>
            <a:r>
              <a:rPr lang="de-CH" sz="2800" b="1" dirty="0" err="1">
                <a:latin typeface="Calibri" pitchFamily="34" charset="0"/>
              </a:rPr>
              <a:t>models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from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this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general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structure</a:t>
            </a:r>
            <a:r>
              <a:rPr lang="de-CH" sz="2800" b="1" dirty="0">
                <a:latin typeface="Calibri" pitchFamily="34" charset="0"/>
              </a:rPr>
              <a:t> </a:t>
            </a:r>
            <a:endParaRPr lang="en-GB" sz="2800" b="1" dirty="0">
              <a:latin typeface="Calibri" pitchFamily="34" charset="0"/>
            </a:endParaRPr>
          </a:p>
        </p:txBody>
      </p:sp>
      <p:pic>
        <p:nvPicPr>
          <p:cNvPr id="203778" name="Picture 2">
            <a:extLst>
              <a:ext uri="{FF2B5EF4-FFF2-40B4-BE49-F238E27FC236}">
                <a16:creationId xmlns:a16="http://schemas.microsoft.com/office/drawing/2014/main" id="{522E3659-653B-F84A-A151-8F54BF0C1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1174750"/>
            <a:ext cx="5080000" cy="336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0819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778" name="Picture 2">
            <a:extLst>
              <a:ext uri="{FF2B5EF4-FFF2-40B4-BE49-F238E27FC236}">
                <a16:creationId xmlns:a16="http://schemas.microsoft.com/office/drawing/2014/main" id="{522E3659-653B-F84A-A151-8F54BF0C1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1174750"/>
            <a:ext cx="5080000" cy="336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6B28F83E-E27F-C44E-9593-DECEFF810C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" y="4956053"/>
            <a:ext cx="84201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Note: Same </a:t>
            </a:r>
            <a:r>
              <a:rPr lang="de-CH" dirty="0" err="1">
                <a:latin typeface="Calibri" pitchFamily="34" charset="0"/>
              </a:rPr>
              <a:t>idea</a:t>
            </a:r>
            <a:r>
              <a:rPr lang="de-CH" dirty="0">
                <a:latin typeface="Calibri" pitchFamily="34" charset="0"/>
              </a:rPr>
              <a:t> in, e.g., MARK, </a:t>
            </a:r>
            <a:r>
              <a:rPr lang="de-CH" dirty="0" err="1">
                <a:latin typeface="Calibri" pitchFamily="34" charset="0"/>
              </a:rPr>
              <a:t>unmarked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and</a:t>
            </a:r>
            <a:r>
              <a:rPr lang="de-CH" dirty="0">
                <a:latin typeface="Calibri" pitchFamily="34" charset="0"/>
              </a:rPr>
              <a:t> E-SURGE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90894EDA-0C29-6D4D-AB7F-981CC03EFC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4080" y="129122"/>
            <a:ext cx="759968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 err="1">
                <a:latin typeface="Calibri" pitchFamily="34" charset="0"/>
              </a:rPr>
              <a:t>Build</a:t>
            </a:r>
            <a:r>
              <a:rPr lang="de-CH" sz="2800" b="1" dirty="0">
                <a:latin typeface="Calibri" pitchFamily="34" charset="0"/>
              </a:rPr>
              <a:t> simpler </a:t>
            </a:r>
            <a:r>
              <a:rPr lang="de-CH" sz="2800" b="1" dirty="0" err="1">
                <a:latin typeface="Calibri" pitchFamily="34" charset="0"/>
              </a:rPr>
              <a:t>models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from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this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general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structure</a:t>
            </a:r>
            <a:r>
              <a:rPr lang="de-CH" sz="2800" b="1" dirty="0">
                <a:latin typeface="Calibri" pitchFamily="34" charset="0"/>
              </a:rPr>
              <a:t> </a:t>
            </a:r>
            <a:endParaRPr lang="en-GB" sz="2800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6049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2560864" y="129122"/>
            <a:ext cx="40222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Same </a:t>
            </a:r>
            <a:r>
              <a:rPr lang="de-CH" sz="2800" b="1" dirty="0" err="1">
                <a:latin typeface="Calibri" pitchFamily="34" charset="0"/>
              </a:rPr>
              <a:t>likelihood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structure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81916" y="960120"/>
            <a:ext cx="3922869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CH" sz="11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Likelihood</a:t>
            </a:r>
            <a:endParaRPr lang="de-CH" sz="11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(i in 1:nind){</a:t>
            </a:r>
          </a:p>
          <a:p>
            <a:endParaRPr lang="de-CH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latent state at first capture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z[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i,f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[i]] &lt;- 1 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(t in (f[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]+1):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n.occasions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){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State </a:t>
            </a:r>
            <a:r>
              <a:rPr lang="de-CH" sz="11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z[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100" b="1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100" b="1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[i,t-1]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* z[i,t-1]) </a:t>
            </a:r>
          </a:p>
          <a:p>
            <a:endParaRPr lang="de-CH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Observation </a:t>
            </a:r>
            <a:r>
              <a:rPr lang="de-CH" sz="11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y[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p[i,t-1]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* z[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} 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953827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81916" y="960120"/>
            <a:ext cx="3922869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CH" sz="11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Likelihood</a:t>
            </a:r>
            <a:endParaRPr lang="de-CH" sz="11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(i in 1:nind){</a:t>
            </a:r>
          </a:p>
          <a:p>
            <a:endParaRPr lang="de-CH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latent state at first capture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z[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i,f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[i]] &lt;- 1 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(t in (f[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]+1):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n.occasions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){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State </a:t>
            </a:r>
            <a:r>
              <a:rPr lang="de-CH" sz="11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z[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100" b="1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100" b="1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[i,t-1]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* z[i,t-1]) </a:t>
            </a:r>
          </a:p>
          <a:p>
            <a:endParaRPr lang="de-CH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Observation </a:t>
            </a:r>
            <a:r>
              <a:rPr lang="de-CH" sz="11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y[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p[i,t-1]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* z[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} 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de-CH" dirty="0"/>
          </a:p>
        </p:txBody>
      </p:sp>
      <p:sp>
        <p:nvSpPr>
          <p:cNvPr id="4" name="Textfeld 3"/>
          <p:cNvSpPr txBox="1"/>
          <p:nvPr/>
        </p:nvSpPr>
        <p:spPr>
          <a:xfrm>
            <a:off x="4024124" y="1119188"/>
            <a:ext cx="51198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>
                <a:latin typeface="Calibri" panose="020F0502020204030204" pitchFamily="34" charset="0"/>
              </a:rPr>
              <a:t>Example</a:t>
            </a:r>
            <a:r>
              <a:rPr lang="de-CH" dirty="0">
                <a:latin typeface="Calibri" panose="020F0502020204030204" pitchFamily="34" charset="0"/>
              </a:rPr>
              <a:t> </a:t>
            </a:r>
            <a:r>
              <a:rPr lang="de-CH" dirty="0" err="1">
                <a:latin typeface="Calibri" panose="020F0502020204030204" pitchFamily="34" charset="0"/>
              </a:rPr>
              <a:t>for</a:t>
            </a:r>
            <a:r>
              <a:rPr lang="de-CH" dirty="0">
                <a:latin typeface="Calibri" panose="020F0502020204030204" pitchFamily="34" charset="0"/>
              </a:rPr>
              <a:t> </a:t>
            </a:r>
            <a:r>
              <a:rPr lang="de-CH" dirty="0">
                <a:latin typeface="Calibri" panose="020F0502020204030204" pitchFamily="34" charset="0"/>
                <a:sym typeface="Symbol"/>
              </a:rPr>
              <a:t>(.), </a:t>
            </a:r>
            <a:r>
              <a:rPr lang="de-CH" i="1" dirty="0">
                <a:latin typeface="Calibri" panose="020F0502020204030204" pitchFamily="34" charset="0"/>
                <a:sym typeface="Symbol"/>
              </a:rPr>
              <a:t>p</a:t>
            </a:r>
            <a:r>
              <a:rPr lang="de-CH" dirty="0">
                <a:latin typeface="Calibri" panose="020F0502020204030204" pitchFamily="34" charset="0"/>
                <a:sym typeface="Symbol"/>
              </a:rPr>
              <a:t>(.):</a:t>
            </a:r>
            <a:endParaRPr lang="de-CH" dirty="0">
              <a:latin typeface="Calibri" panose="020F0502020204030204" pitchFamily="34" charset="0"/>
            </a:endParaRPr>
          </a:p>
          <a:p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Priors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constraints</a:t>
            </a:r>
            <a:endParaRPr lang="de-CH" sz="18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(i in 1:nind){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(t in 1:(n.occasions-1)){</a:t>
            </a:r>
          </a:p>
          <a:p>
            <a:r>
              <a:rPr lang="de-CH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b="1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b="1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b="1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b="1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mean.phi</a:t>
            </a:r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p[</a:t>
            </a:r>
            <a:r>
              <a:rPr lang="de-CH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mean.p</a:t>
            </a:r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D8B3499B-7E52-814B-9B43-79EB5B817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360" y="107351"/>
            <a:ext cx="533127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 err="1">
                <a:latin typeface="Calibri" pitchFamily="34" charset="0"/>
              </a:rPr>
              <a:t>Apply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constraints</a:t>
            </a:r>
            <a:r>
              <a:rPr lang="de-CH" sz="2800" b="1" dirty="0">
                <a:latin typeface="Calibri" pitchFamily="34" charset="0"/>
              </a:rPr>
              <a:t> on </a:t>
            </a:r>
            <a:r>
              <a:rPr lang="de-CH" sz="2800" b="1" dirty="0" err="1">
                <a:latin typeface="Calibri" pitchFamily="34" charset="0"/>
              </a:rPr>
              <a:t>parameters</a:t>
            </a:r>
            <a:endParaRPr lang="en-GB" sz="2800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4083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81916" y="960120"/>
            <a:ext cx="3922869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CH" sz="11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Likelihood</a:t>
            </a:r>
            <a:endParaRPr lang="de-CH" sz="11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(i in 1:nind){</a:t>
            </a:r>
          </a:p>
          <a:p>
            <a:endParaRPr lang="de-CH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latent state at first capture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z[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i,f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[i]] &lt;- 1 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(t in (f[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]+1):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n.occasions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){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State </a:t>
            </a:r>
            <a:r>
              <a:rPr lang="de-CH" sz="11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z[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100" b="1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100" b="1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[i,t-1]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* z[i,t-1]) </a:t>
            </a:r>
          </a:p>
          <a:p>
            <a:endParaRPr lang="de-CH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Observation </a:t>
            </a:r>
            <a:r>
              <a:rPr lang="de-CH" sz="11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y[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p[i,t-1]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* z[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} 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de-CH" dirty="0"/>
          </a:p>
        </p:txBody>
      </p:sp>
      <p:sp>
        <p:nvSpPr>
          <p:cNvPr id="4" name="Textfeld 3"/>
          <p:cNvSpPr txBox="1"/>
          <p:nvPr/>
        </p:nvSpPr>
        <p:spPr>
          <a:xfrm>
            <a:off x="4024124" y="1119188"/>
            <a:ext cx="511987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>
                <a:latin typeface="Calibri" panose="020F0502020204030204" pitchFamily="34" charset="0"/>
              </a:rPr>
              <a:t>Example</a:t>
            </a:r>
            <a:r>
              <a:rPr lang="de-CH" dirty="0">
                <a:latin typeface="Calibri" panose="020F0502020204030204" pitchFamily="34" charset="0"/>
              </a:rPr>
              <a:t> </a:t>
            </a:r>
            <a:r>
              <a:rPr lang="de-CH" dirty="0" err="1">
                <a:latin typeface="Calibri" panose="020F0502020204030204" pitchFamily="34" charset="0"/>
              </a:rPr>
              <a:t>for</a:t>
            </a:r>
            <a:r>
              <a:rPr lang="de-CH" dirty="0">
                <a:latin typeface="Calibri" panose="020F0502020204030204" pitchFamily="34" charset="0"/>
              </a:rPr>
              <a:t> </a:t>
            </a:r>
            <a:r>
              <a:rPr lang="de-CH" dirty="0">
                <a:latin typeface="Calibri" panose="020F0502020204030204" pitchFamily="34" charset="0"/>
                <a:sym typeface="Symbol"/>
              </a:rPr>
              <a:t>(.), </a:t>
            </a:r>
            <a:r>
              <a:rPr lang="de-CH" i="1" dirty="0">
                <a:latin typeface="Calibri" panose="020F0502020204030204" pitchFamily="34" charset="0"/>
                <a:sym typeface="Symbol"/>
              </a:rPr>
              <a:t>p</a:t>
            </a:r>
            <a:r>
              <a:rPr lang="de-CH" dirty="0">
                <a:latin typeface="Calibri" panose="020F0502020204030204" pitchFamily="34" charset="0"/>
                <a:sym typeface="Symbol"/>
              </a:rPr>
              <a:t>(.):</a:t>
            </a:r>
            <a:endParaRPr lang="de-CH" dirty="0">
              <a:latin typeface="Calibri" panose="020F0502020204030204" pitchFamily="34" charset="0"/>
            </a:endParaRPr>
          </a:p>
          <a:p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Priors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constraints</a:t>
            </a:r>
            <a:endParaRPr lang="de-CH" sz="18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(i in 1:nind){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(t in 1:(n.occasions-1)){</a:t>
            </a:r>
          </a:p>
          <a:p>
            <a:r>
              <a:rPr lang="de-CH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b="1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b="1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b="1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b="1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mean.phi</a:t>
            </a:r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p[</a:t>
            </a:r>
            <a:r>
              <a:rPr lang="de-CH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mean.p</a:t>
            </a:r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mean.phi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~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dunif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(0,1) </a:t>
            </a:r>
            <a:r>
              <a:rPr lang="en-US" sz="14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Prior mean </a:t>
            </a:r>
            <a:r>
              <a:rPr lang="en-US" sz="14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surv</a:t>
            </a:r>
            <a:endParaRPr lang="en-US" sz="18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mean.p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~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dunif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(0,1)   </a:t>
            </a:r>
            <a:r>
              <a:rPr lang="en-US" sz="14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Prior mean recap</a:t>
            </a:r>
            <a:endParaRPr lang="de-CH" sz="18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D8B3499B-7E52-814B-9B43-79EB5B817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360" y="107351"/>
            <a:ext cx="533127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 err="1">
                <a:latin typeface="Calibri" pitchFamily="34" charset="0"/>
              </a:rPr>
              <a:t>Apply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constraints</a:t>
            </a:r>
            <a:r>
              <a:rPr lang="de-CH" sz="2800" b="1" dirty="0">
                <a:latin typeface="Calibri" pitchFamily="34" charset="0"/>
              </a:rPr>
              <a:t> on </a:t>
            </a:r>
            <a:r>
              <a:rPr lang="de-CH" sz="2800" b="1" dirty="0" err="1">
                <a:latin typeface="Calibri" pitchFamily="34" charset="0"/>
              </a:rPr>
              <a:t>parameters</a:t>
            </a:r>
            <a:endParaRPr lang="en-GB" sz="2800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8366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41325" y="291042"/>
            <a:ext cx="164737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 err="1">
                <a:latin typeface="Calibri" pitchFamily="34" charset="0"/>
              </a:rPr>
              <a:t>Exercise</a:t>
            </a:r>
            <a:r>
              <a:rPr lang="de-CH" sz="2800" b="1" dirty="0">
                <a:latin typeface="Calibri" pitchFamily="34" charset="0"/>
              </a:rPr>
              <a:t> 1</a:t>
            </a:r>
            <a:endParaRPr lang="en-GB" sz="2800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8115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ext Box 14"/>
          <p:cNvSpPr txBox="1">
            <a:spLocks noChangeArrowheads="1"/>
          </p:cNvSpPr>
          <p:nvPr/>
        </p:nvSpPr>
        <p:spPr bwMode="auto">
          <a:xfrm>
            <a:off x="468313" y="981623"/>
            <a:ext cx="8370887" cy="506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62000" indent="-185738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2000" dirty="0" err="1">
                <a:latin typeface="Calibri" pitchFamily="34" charset="0"/>
              </a:rPr>
              <a:t>Survival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refers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study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area</a:t>
            </a:r>
            <a:endParaRPr lang="de-CH" sz="2000" dirty="0">
              <a:latin typeface="Calibri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68313" y="214727"/>
            <a:ext cx="7444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What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does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i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survival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actually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mean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in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capture-recapture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?</a:t>
            </a:r>
            <a:endParaRPr lang="de-CH" b="1" dirty="0"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426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35280" y="55563"/>
            <a:ext cx="7772400" cy="952500"/>
          </a:xfrm>
        </p:spPr>
        <p:txBody>
          <a:bodyPr/>
          <a:lstStyle/>
          <a:p>
            <a:pPr algn="l" eaLnBrk="1" hangingPunct="1"/>
            <a:r>
              <a:rPr lang="de-DE" sz="2800" b="1" dirty="0" err="1">
                <a:latin typeface="Calibri" pitchFamily="34" charset="0"/>
              </a:rPr>
              <a:t>It</a:t>
            </a:r>
            <a:r>
              <a:rPr lang="de-DE" sz="2800" b="1" dirty="0">
                <a:latin typeface="Calibri" pitchFamily="34" charset="0"/>
              </a:rPr>
              <a:t> </a:t>
            </a:r>
            <a:r>
              <a:rPr lang="de-DE" sz="2800" b="1" dirty="0" err="1">
                <a:latin typeface="Calibri" pitchFamily="34" charset="0"/>
              </a:rPr>
              <a:t>is</a:t>
            </a:r>
            <a:r>
              <a:rPr lang="de-DE" sz="2800" b="1" dirty="0">
                <a:latin typeface="Calibri" pitchFamily="34" charset="0"/>
              </a:rPr>
              <a:t> </a:t>
            </a:r>
            <a:r>
              <a:rPr lang="de-DE" sz="2800" b="1" dirty="0" err="1">
                <a:latin typeface="Calibri" pitchFamily="34" charset="0"/>
              </a:rPr>
              <a:t>fairly</a:t>
            </a:r>
            <a:r>
              <a:rPr lang="de-DE" sz="2800" b="1" dirty="0">
                <a:latin typeface="Calibri" pitchFamily="34" charset="0"/>
              </a:rPr>
              <a:t> easy </a:t>
            </a:r>
            <a:r>
              <a:rPr lang="de-DE" sz="2800" b="1" dirty="0" err="1">
                <a:latin typeface="Calibri" pitchFamily="34" charset="0"/>
              </a:rPr>
              <a:t>to</a:t>
            </a:r>
            <a:r>
              <a:rPr lang="de-DE" sz="2800" b="1" dirty="0">
                <a:latin typeface="Calibri" pitchFamily="34" charset="0"/>
              </a:rPr>
              <a:t> </a:t>
            </a:r>
            <a:r>
              <a:rPr lang="de-DE" sz="2800" b="1" dirty="0" err="1">
                <a:latin typeface="Calibri" pitchFamily="34" charset="0"/>
              </a:rPr>
              <a:t>estimate</a:t>
            </a:r>
            <a:r>
              <a:rPr lang="de-DE" sz="2800" b="1" dirty="0">
                <a:latin typeface="Calibri" pitchFamily="34" charset="0"/>
              </a:rPr>
              <a:t> </a:t>
            </a:r>
            <a:r>
              <a:rPr lang="de-DE" sz="2800" b="1" dirty="0" err="1">
                <a:latin typeface="Calibri" pitchFamily="34" charset="0"/>
              </a:rPr>
              <a:t>survival</a:t>
            </a:r>
            <a:r>
              <a:rPr lang="de-DE" sz="2800" b="1" dirty="0">
                <a:latin typeface="Calibri" pitchFamily="34" charset="0"/>
              </a:rPr>
              <a:t>, </a:t>
            </a:r>
            <a:r>
              <a:rPr lang="de-DE" sz="2800" b="1" dirty="0" err="1">
                <a:latin typeface="Calibri" pitchFamily="34" charset="0"/>
              </a:rPr>
              <a:t>or</a:t>
            </a:r>
            <a:r>
              <a:rPr lang="de-DE" sz="2800" b="1" dirty="0">
                <a:latin typeface="Calibri" pitchFamily="34" charset="0"/>
              </a:rPr>
              <a:t> </a:t>
            </a:r>
            <a:r>
              <a:rPr lang="de-DE" sz="2800" b="1" dirty="0" err="1">
                <a:latin typeface="Calibri" pitchFamily="34" charset="0"/>
              </a:rPr>
              <a:t>is</a:t>
            </a:r>
            <a:r>
              <a:rPr lang="de-DE" sz="2800" b="1" dirty="0">
                <a:latin typeface="Calibri" pitchFamily="34" charset="0"/>
              </a:rPr>
              <a:t> </a:t>
            </a:r>
            <a:r>
              <a:rPr lang="de-DE" sz="2800" b="1" dirty="0" err="1">
                <a:latin typeface="Calibri" pitchFamily="34" charset="0"/>
              </a:rPr>
              <a:t>it</a:t>
            </a:r>
            <a:r>
              <a:rPr lang="de-DE" sz="2800" b="1" dirty="0">
                <a:latin typeface="Calibri" pitchFamily="34" charset="0"/>
              </a:rPr>
              <a:t>?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8195" name="Text Box 14"/>
          <p:cNvSpPr txBox="1">
            <a:spLocks noChangeArrowheads="1"/>
          </p:cNvSpPr>
          <p:nvPr/>
        </p:nvSpPr>
        <p:spPr bwMode="auto">
          <a:xfrm>
            <a:off x="308293" y="910788"/>
            <a:ext cx="8607107" cy="2139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62000" indent="-185738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eaLnBrk="1" hangingPunct="1">
              <a:lnSpc>
                <a:spcPct val="115000"/>
              </a:lnSpc>
            </a:pPr>
            <a:r>
              <a:rPr lang="de-CH" sz="2000" dirty="0">
                <a:latin typeface="Calibri" pitchFamily="34" charset="0"/>
              </a:rPr>
              <a:t>In </a:t>
            </a:r>
            <a:r>
              <a:rPr lang="de-CH" sz="2000" dirty="0" err="1">
                <a:latin typeface="Calibri" pitchFamily="34" charset="0"/>
              </a:rPr>
              <a:t>principle</a:t>
            </a:r>
            <a:r>
              <a:rPr lang="de-CH" sz="2000" dirty="0">
                <a:latin typeface="Calibri" pitchFamily="34" charset="0"/>
              </a:rPr>
              <a:t>: </a:t>
            </a:r>
          </a:p>
          <a:p>
            <a:pPr marL="361950" lvl="1" indent="-276225" eaLnBrk="1" hangingPunct="1">
              <a:lnSpc>
                <a:spcPct val="115000"/>
              </a:lnSpc>
              <a:buFontTx/>
              <a:buChar char="•"/>
            </a:pPr>
            <a:r>
              <a:rPr lang="de-CH" sz="2000" dirty="0">
                <a:latin typeface="Calibri" pitchFamily="34" charset="0"/>
              </a:rPr>
              <a:t> Follow </a:t>
            </a:r>
            <a:r>
              <a:rPr lang="de-CH" sz="2000" dirty="0" err="1">
                <a:latin typeface="Calibri" pitchFamily="34" charset="0"/>
              </a:rPr>
              <a:t>individuals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across</a:t>
            </a:r>
            <a:r>
              <a:rPr lang="de-CH" sz="2000" dirty="0">
                <a:latin typeface="Calibri" pitchFamily="34" charset="0"/>
              </a:rPr>
              <a:t> time</a:t>
            </a:r>
          </a:p>
          <a:p>
            <a:pPr marL="361950" lvl="1" indent="-276225" eaLnBrk="1" hangingPunct="1">
              <a:lnSpc>
                <a:spcPct val="115000"/>
              </a:lnSpc>
              <a:buFontTx/>
              <a:buChar char="•"/>
            </a:pPr>
            <a:r>
              <a:rPr lang="de-CH" sz="2000" dirty="0">
                <a:latin typeface="Calibri" pitchFamily="34" charset="0"/>
              </a:rPr>
              <a:t> Count </a:t>
            </a:r>
            <a:r>
              <a:rPr lang="de-CH" sz="2000" dirty="0" err="1">
                <a:latin typeface="Calibri" pitchFamily="34" charset="0"/>
              </a:rPr>
              <a:t>individuals</a:t>
            </a:r>
            <a:r>
              <a:rPr lang="de-CH" sz="2000" dirty="0">
                <a:latin typeface="Calibri" pitchFamily="34" charset="0"/>
              </a:rPr>
              <a:t> at time </a:t>
            </a:r>
            <a:r>
              <a:rPr lang="de-CH" sz="2000" i="1" dirty="0">
                <a:latin typeface="Calibri" pitchFamily="34" charset="0"/>
              </a:rPr>
              <a:t>t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say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i="1" dirty="0">
                <a:latin typeface="Calibri" pitchFamily="34" charset="0"/>
              </a:rPr>
              <a:t>C</a:t>
            </a:r>
            <a:r>
              <a:rPr lang="de-CH" sz="2000" baseline="-25000" dirty="0">
                <a:latin typeface="Calibri" pitchFamily="34" charset="0"/>
              </a:rPr>
              <a:t>t</a:t>
            </a:r>
            <a:endParaRPr lang="de-CH" sz="2000" dirty="0">
              <a:latin typeface="Calibri" pitchFamily="34" charset="0"/>
            </a:endParaRPr>
          </a:p>
          <a:p>
            <a:pPr marL="361950" lvl="1" indent="-276225" eaLnBrk="1" hangingPunct="1">
              <a:lnSpc>
                <a:spcPct val="115000"/>
              </a:lnSpc>
              <a:buFontTx/>
              <a:buChar char="•"/>
            </a:pPr>
            <a:r>
              <a:rPr lang="de-CH" sz="2000" dirty="0" err="1">
                <a:latin typeface="Calibri" pitchFamily="34" charset="0"/>
              </a:rPr>
              <a:t>Assess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how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many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them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are</a:t>
            </a:r>
            <a:r>
              <a:rPr lang="de-CH" sz="2000" dirty="0">
                <a:latin typeface="Calibri" pitchFamily="34" charset="0"/>
              </a:rPr>
              <a:t> still </a:t>
            </a:r>
            <a:r>
              <a:rPr lang="de-CH" sz="2000" dirty="0" err="1">
                <a:latin typeface="Calibri" pitchFamily="34" charset="0"/>
              </a:rPr>
              <a:t>alive</a:t>
            </a:r>
            <a:r>
              <a:rPr lang="de-CH" sz="2000" dirty="0">
                <a:latin typeface="Calibri" pitchFamily="34" charset="0"/>
              </a:rPr>
              <a:t> after time 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t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say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i="1" dirty="0" err="1">
                <a:latin typeface="Calibri" pitchFamily="34" charset="0"/>
                <a:sym typeface="Symbol" pitchFamily="18" charset="2"/>
              </a:rPr>
              <a:t>L</a:t>
            </a:r>
            <a:r>
              <a:rPr lang="de-CH" sz="2000" baseline="-25000" dirty="0" err="1">
                <a:latin typeface="Calibri" pitchFamily="34" charset="0"/>
                <a:sym typeface="Symbol" pitchFamily="18" charset="2"/>
              </a:rPr>
              <a:t>t</a:t>
            </a:r>
            <a:r>
              <a:rPr lang="de-CH" sz="2000" baseline="-25000" dirty="0">
                <a:latin typeface="Calibri" pitchFamily="34" charset="0"/>
                <a:sym typeface="Symbol" pitchFamily="18" charset="2"/>
              </a:rPr>
              <a:t>+t</a:t>
            </a:r>
            <a:endParaRPr lang="de-CH" sz="2000" dirty="0">
              <a:latin typeface="Calibri" pitchFamily="34" charset="0"/>
            </a:endParaRPr>
          </a:p>
          <a:p>
            <a:pPr marL="361950" lvl="1" indent="-276225" eaLnBrk="1" hangingPunct="1">
              <a:lnSpc>
                <a:spcPct val="115000"/>
              </a:lnSpc>
              <a:buFontTx/>
              <a:buChar char="•"/>
            </a:pP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Survival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probability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then</a:t>
            </a:r>
            <a:endParaRPr lang="de-CH" sz="2000" dirty="0">
              <a:latin typeface="Calibri" pitchFamily="34" charset="0"/>
            </a:endParaRPr>
          </a:p>
          <a:p>
            <a:pPr eaLnBrk="1" hangingPunct="1">
              <a:buFontTx/>
              <a:buChar char="•"/>
            </a:pPr>
            <a:endParaRPr lang="de-DE" sz="1800" dirty="0">
              <a:latin typeface="Calibri" pitchFamily="34" charset="0"/>
            </a:endParaRPr>
          </a:p>
        </p:txBody>
      </p:sp>
      <p:graphicFrame>
        <p:nvGraphicFramePr>
          <p:cNvPr id="8196" name="Object 18"/>
          <p:cNvGraphicFramePr>
            <a:graphicFrameLocks noChangeAspect="1"/>
          </p:cNvGraphicFramePr>
          <p:nvPr/>
        </p:nvGraphicFramePr>
        <p:xfrm>
          <a:off x="3604896" y="2272501"/>
          <a:ext cx="945554" cy="630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56" name="Equation" r:id="rId4" imgW="647640" imgH="431640" progId="Equation.DSMT4">
                  <p:embed/>
                </p:oleObj>
              </mc:Choice>
              <mc:Fallback>
                <p:oleObj name="Equation" r:id="rId4" imgW="647640" imgH="431640" progId="Equation.DSMT4">
                  <p:embed/>
                  <p:pic>
                    <p:nvPicPr>
                      <p:cNvPr id="8196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4896" y="2272501"/>
                        <a:ext cx="945554" cy="6301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9347" name="Text Box 19"/>
              <p:cNvSpPr txBox="1">
                <a:spLocks noChangeArrowheads="1"/>
              </p:cNvSpPr>
              <p:nvPr/>
            </p:nvSpPr>
            <p:spPr bwMode="auto">
              <a:xfrm>
                <a:off x="357506" y="3315255"/>
                <a:ext cx="8557894" cy="1841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284163" indent="-284163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marL="0" indent="0" eaLnBrk="1" hangingPunct="1">
                  <a:lnSpc>
                    <a:spcPct val="115000"/>
                  </a:lnSpc>
                </a:pPr>
                <a:r>
                  <a:rPr lang="de-CH" sz="2000" dirty="0">
                    <a:latin typeface="Calibri" pitchFamily="34" charset="0"/>
                  </a:rPr>
                  <a:t>Major </a:t>
                </a:r>
                <a:r>
                  <a:rPr lang="de-CH" sz="2000" dirty="0" err="1">
                    <a:latin typeface="Calibri" pitchFamily="34" charset="0"/>
                  </a:rPr>
                  <a:t>issue</a:t>
                </a:r>
                <a:r>
                  <a:rPr lang="de-CH" sz="2000" dirty="0">
                    <a:latin typeface="Calibri" pitchFamily="34" charset="0"/>
                  </a:rPr>
                  <a:t>: all </a:t>
                </a:r>
                <a:r>
                  <a:rPr lang="de-CH" sz="2000" dirty="0" err="1">
                    <a:latin typeface="Calibri" pitchFamily="34" charset="0"/>
                  </a:rPr>
                  <a:t>individuals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that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are</a:t>
                </a:r>
                <a:r>
                  <a:rPr lang="de-CH" sz="2000" dirty="0">
                    <a:latin typeface="Calibri" pitchFamily="34" charset="0"/>
                  </a:rPr>
                  <a:t> still </a:t>
                </a:r>
                <a:r>
                  <a:rPr lang="de-CH" sz="2000" dirty="0" err="1">
                    <a:latin typeface="Calibri" pitchFamily="34" charset="0"/>
                  </a:rPr>
                  <a:t>alive</a:t>
                </a:r>
                <a:r>
                  <a:rPr lang="de-CH" sz="2000" dirty="0">
                    <a:latin typeface="Calibri" pitchFamily="34" charset="0"/>
                  </a:rPr>
                  <a:t>, but </a:t>
                </a:r>
                <a:r>
                  <a:rPr lang="de-CH" sz="2000" b="1" dirty="0">
                    <a:latin typeface="Calibri" pitchFamily="34" charset="0"/>
                  </a:rPr>
                  <a:t>not </a:t>
                </a:r>
                <a:r>
                  <a:rPr lang="de-CH" sz="2000" b="1" dirty="0" err="1">
                    <a:latin typeface="Calibri" pitchFamily="34" charset="0"/>
                  </a:rPr>
                  <a:t>seen</a:t>
                </a:r>
                <a:r>
                  <a:rPr lang="de-CH" sz="2000" dirty="0">
                    <a:latin typeface="Calibri" pitchFamily="34" charset="0"/>
                  </a:rPr>
                  <a:t>, </a:t>
                </a:r>
                <a:r>
                  <a:rPr lang="de-CH" sz="2000" dirty="0" err="1">
                    <a:latin typeface="Calibri" pitchFamily="34" charset="0"/>
                    <a:sym typeface="Wingdings" panose="05000000000000000000" pitchFamily="2" charset="2"/>
                  </a:rPr>
                  <a:t>are</a:t>
                </a:r>
                <a:r>
                  <a:rPr lang="de-CH" sz="2000" dirty="0">
                    <a:latin typeface="Calibri" pitchFamily="34" charset="0"/>
                    <a:sym typeface="Wingdings" panose="05000000000000000000" pitchFamily="2" charset="2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counted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as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b="1" dirty="0" err="1">
                    <a:latin typeface="Calibri" pitchFamily="34" charset="0"/>
                  </a:rPr>
                  <a:t>dead</a:t>
                </a:r>
                <a:endParaRPr lang="de-CH" sz="2000" b="1" dirty="0">
                  <a:latin typeface="Calibri" pitchFamily="34" charset="0"/>
                </a:endParaRPr>
              </a:p>
              <a:p>
                <a:pPr eaLnBrk="1" hangingPunct="1">
                  <a:lnSpc>
                    <a:spcPct val="115000"/>
                  </a:lnSpc>
                  <a:buFontTx/>
                  <a:buChar char="•"/>
                </a:pPr>
                <a:r>
                  <a:rPr lang="de-CH" sz="2000" dirty="0" err="1">
                    <a:latin typeface="Calibri" pitchFamily="34" charset="0"/>
                  </a:rPr>
                  <a:t>Ignoring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imperfect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detection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leads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to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underestimating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survival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</a:p>
              <a:p>
                <a:pPr eaLnBrk="1" hangingPunct="1">
                  <a:lnSpc>
                    <a:spcPct val="115000"/>
                  </a:lnSpc>
                  <a:buFontTx/>
                  <a:buChar char="•"/>
                </a:pPr>
                <a:r>
                  <a:rPr lang="de-CH" sz="2000" dirty="0" err="1">
                    <a:latin typeface="Calibri" pitchFamily="34" charset="0"/>
                  </a:rPr>
                  <a:t>Typically</a:t>
                </a:r>
                <a:r>
                  <a:rPr lang="de-CH" sz="2000" dirty="0">
                    <a:latin typeface="Calibri" pitchFamily="34" charset="0"/>
                  </a:rPr>
                  <a:t>, </a:t>
                </a:r>
                <a:r>
                  <a:rPr lang="de-CH" sz="2000" dirty="0" err="1">
                    <a:latin typeface="Calibri" pitchFamily="34" charset="0"/>
                  </a:rPr>
                  <a:t>we</a:t>
                </a:r>
                <a:r>
                  <a:rPr lang="de-CH" sz="2000" dirty="0">
                    <a:latin typeface="Calibri" pitchFamily="34" charset="0"/>
                  </a:rPr>
                  <a:t> do not </a:t>
                </a:r>
                <a:r>
                  <a:rPr lang="de-CH" sz="2000" dirty="0" err="1">
                    <a:latin typeface="Calibri" pitchFamily="34" charset="0"/>
                  </a:rPr>
                  <a:t>know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i="1" dirty="0" err="1">
                    <a:latin typeface="Calibri" pitchFamily="34" charset="0"/>
                    <a:sym typeface="Symbol" pitchFamily="18" charset="2"/>
                  </a:rPr>
                  <a:t>L</a:t>
                </a:r>
                <a:r>
                  <a:rPr lang="de-CH" sz="2000" baseline="-25000" dirty="0" err="1">
                    <a:latin typeface="Calibri" pitchFamily="34" charset="0"/>
                    <a:sym typeface="Symbol" pitchFamily="18" charset="2"/>
                  </a:rPr>
                  <a:t>t</a:t>
                </a:r>
                <a:r>
                  <a:rPr lang="de-CH" sz="2000" baseline="-25000" dirty="0">
                    <a:latin typeface="Calibri" pitchFamily="34" charset="0"/>
                    <a:sym typeface="Symbol" pitchFamily="18" charset="2"/>
                  </a:rPr>
                  <a:t>+t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, 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only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 </a:t>
                </a:r>
                <a:r>
                  <a:rPr lang="de-CH" sz="2000" i="1" dirty="0" err="1">
                    <a:latin typeface="Calibri" pitchFamily="34" charset="0"/>
                    <a:sym typeface="Symbol" pitchFamily="18" charset="2"/>
                  </a:rPr>
                  <a:t>p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・</a:t>
                </a:r>
                <a:r>
                  <a:rPr lang="de-CH" sz="2000" i="1" dirty="0" err="1">
                    <a:latin typeface="Calibri" pitchFamily="34" charset="0"/>
                    <a:sym typeface="Symbol" pitchFamily="18" charset="2"/>
                  </a:rPr>
                  <a:t>L</a:t>
                </a:r>
                <a:r>
                  <a:rPr lang="de-CH" sz="2000" baseline="-25000" dirty="0" err="1">
                    <a:latin typeface="Calibri" pitchFamily="34" charset="0"/>
                    <a:sym typeface="Symbol" pitchFamily="18" charset="2"/>
                  </a:rPr>
                  <a:t>t</a:t>
                </a:r>
                <a:r>
                  <a:rPr lang="de-CH" sz="2000" baseline="-25000" dirty="0">
                    <a:latin typeface="Calibri" pitchFamily="34" charset="0"/>
                    <a:sym typeface="Symbol" pitchFamily="18" charset="2"/>
                  </a:rPr>
                  <a:t>+t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, 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where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 </a:t>
                </a:r>
                <a:r>
                  <a:rPr lang="de-CH" sz="2000" i="1" dirty="0">
                    <a:latin typeface="Calibri" pitchFamily="34" charset="0"/>
                    <a:sym typeface="Symbol" pitchFamily="18" charset="2"/>
                  </a:rPr>
                  <a:t>p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 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is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 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detection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 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probability</a:t>
                </a:r>
                <a:endParaRPr lang="de-CH" sz="2000" dirty="0">
                  <a:latin typeface="Calibri" pitchFamily="34" charset="0"/>
                  <a:sym typeface="Symbol" pitchFamily="18" charset="2"/>
                </a:endParaRPr>
              </a:p>
              <a:p>
                <a:pPr eaLnBrk="1" hangingPunct="1">
                  <a:lnSpc>
                    <a:spcPct val="115000"/>
                  </a:lnSpc>
                  <a:buFontTx/>
                  <a:buChar char="•"/>
                </a:pP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Detection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 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can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 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be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 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estimated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 &amp; 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distinguished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 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from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 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survival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, 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when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de-CH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≥</m:t>
                    </m:r>
                  </m:oMath>
                </a14:m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 3 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occasions</a:t>
                </a:r>
                <a:endParaRPr lang="de-CH" sz="2000" dirty="0">
                  <a:latin typeface="Calibri" pitchFamily="34" charset="0"/>
                  <a:sym typeface="Symbol" pitchFamily="18" charset="2"/>
                </a:endParaRPr>
              </a:p>
              <a:p>
                <a:pPr eaLnBrk="1" hangingPunct="1">
                  <a:lnSpc>
                    <a:spcPct val="115000"/>
                  </a:lnSpc>
                  <a:buFontTx/>
                  <a:buChar char="•"/>
                </a:pP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Thus, 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collect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 </a:t>
                </a:r>
                <a:r>
                  <a:rPr lang="de-CH" sz="2000" b="1" dirty="0" err="1">
                    <a:latin typeface="Calibri" pitchFamily="34" charset="0"/>
                    <a:sym typeface="Symbol" pitchFamily="18" charset="2"/>
                  </a:rPr>
                  <a:t>capture-recapture</a:t>
                </a:r>
                <a:r>
                  <a:rPr lang="de-CH" sz="2000" b="1" dirty="0">
                    <a:latin typeface="Calibri" pitchFamily="34" charset="0"/>
                    <a:sym typeface="Symbol" pitchFamily="18" charset="2"/>
                  </a:rPr>
                  <a:t> </a:t>
                </a:r>
                <a:r>
                  <a:rPr lang="de-CH" sz="2000" b="1" dirty="0" err="1">
                    <a:latin typeface="Calibri" pitchFamily="34" charset="0"/>
                    <a:sym typeface="Symbol" pitchFamily="18" charset="2"/>
                  </a:rPr>
                  <a:t>data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: individual 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capture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/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encounter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 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histories</a:t>
                </a:r>
                <a:endParaRPr lang="de-CH" sz="2000" dirty="0"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99347" name="Text 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7506" y="3315255"/>
                <a:ext cx="8557894" cy="1841273"/>
              </a:xfrm>
              <a:prstGeom prst="rect">
                <a:avLst/>
              </a:prstGeom>
              <a:blipFill>
                <a:blip r:embed="rId6"/>
                <a:stretch>
                  <a:fillRect l="-741" t="-685" r="-593" b="-411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02549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ext Box 14"/>
          <p:cNvSpPr txBox="1">
            <a:spLocks noChangeArrowheads="1"/>
          </p:cNvSpPr>
          <p:nvPr/>
        </p:nvSpPr>
        <p:spPr bwMode="auto">
          <a:xfrm>
            <a:off x="468313" y="981623"/>
            <a:ext cx="8370887" cy="96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62000" indent="-185738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2000" dirty="0" err="1">
                <a:latin typeface="Calibri" pitchFamily="34" charset="0"/>
              </a:rPr>
              <a:t>Survival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refers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study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area</a:t>
            </a:r>
            <a:endParaRPr lang="de-CH" sz="2000" dirty="0">
              <a:latin typeface="Calibri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2000" dirty="0" err="1">
                <a:latin typeface="Calibri" pitchFamily="34" charset="0"/>
              </a:rPr>
              <a:t>Mortality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and</a:t>
            </a:r>
            <a:r>
              <a:rPr lang="de-CH" sz="2000" dirty="0">
                <a:latin typeface="Calibri" pitchFamily="34" charset="0"/>
              </a:rPr>
              <a:t> permanent </a:t>
            </a:r>
            <a:r>
              <a:rPr lang="de-CH" sz="2000" dirty="0" err="1">
                <a:latin typeface="Calibri" pitchFamily="34" charset="0"/>
              </a:rPr>
              <a:t>emigration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are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confounded</a:t>
            </a:r>
            <a:endParaRPr lang="de-CH" sz="2000" dirty="0">
              <a:latin typeface="Calibri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68313" y="214727"/>
            <a:ext cx="7444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What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does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i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survival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actually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mean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in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capture-recapture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?</a:t>
            </a:r>
            <a:endParaRPr lang="de-CH" b="1" dirty="0"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2991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ext Box 14"/>
          <p:cNvSpPr txBox="1">
            <a:spLocks noChangeArrowheads="1"/>
          </p:cNvSpPr>
          <p:nvPr/>
        </p:nvSpPr>
        <p:spPr bwMode="auto">
          <a:xfrm>
            <a:off x="468313" y="981623"/>
            <a:ext cx="8370887" cy="1429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62000" indent="-185738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2000" dirty="0" err="1">
                <a:latin typeface="Calibri" pitchFamily="34" charset="0"/>
              </a:rPr>
              <a:t>Survival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refers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study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area</a:t>
            </a:r>
            <a:endParaRPr lang="de-CH" sz="2000" dirty="0">
              <a:latin typeface="Calibri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2000" dirty="0" err="1">
                <a:latin typeface="Calibri" pitchFamily="34" charset="0"/>
              </a:rPr>
              <a:t>Mortality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and</a:t>
            </a:r>
            <a:r>
              <a:rPr lang="de-CH" sz="2000" dirty="0">
                <a:latin typeface="Calibri" pitchFamily="34" charset="0"/>
              </a:rPr>
              <a:t> permanent </a:t>
            </a:r>
            <a:r>
              <a:rPr lang="de-CH" sz="2000" dirty="0" err="1">
                <a:latin typeface="Calibri" pitchFamily="34" charset="0"/>
              </a:rPr>
              <a:t>emigration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are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confounded</a:t>
            </a:r>
            <a:endParaRPr lang="de-CH" sz="2000" dirty="0">
              <a:latin typeface="Calibri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2000" dirty="0" err="1">
                <a:latin typeface="Calibri" pitchFamily="34" charset="0"/>
              </a:rPr>
              <a:t>Therefore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we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estimate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b="1" dirty="0" err="1">
                <a:latin typeface="Calibri" pitchFamily="34" charset="0"/>
              </a:rPr>
              <a:t>apparent</a:t>
            </a:r>
            <a:r>
              <a:rPr lang="de-CH" sz="2000" b="1" dirty="0">
                <a:latin typeface="Calibri" pitchFamily="34" charset="0"/>
              </a:rPr>
              <a:t> </a:t>
            </a:r>
            <a:r>
              <a:rPr lang="de-CH" sz="2000" b="1" dirty="0" err="1">
                <a:latin typeface="Calibri" pitchFamily="34" charset="0"/>
              </a:rPr>
              <a:t>survival</a:t>
            </a:r>
            <a:r>
              <a:rPr lang="de-CH" sz="2000" dirty="0">
                <a:latin typeface="Calibri" pitchFamily="34" charset="0"/>
              </a:rPr>
              <a:t>, not </a:t>
            </a:r>
            <a:r>
              <a:rPr lang="de-CH" sz="2000" dirty="0" err="1">
                <a:latin typeface="Calibri" pitchFamily="34" charset="0"/>
              </a:rPr>
              <a:t>true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survival</a:t>
            </a:r>
            <a:endParaRPr lang="de-CH" sz="2000" dirty="0">
              <a:latin typeface="Calibri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68313" y="214727"/>
            <a:ext cx="7444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What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does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i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survival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actually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mean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in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capture-recapture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?</a:t>
            </a:r>
            <a:endParaRPr lang="de-CH" b="1" dirty="0"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263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195" name="Text Box 14"/>
              <p:cNvSpPr txBox="1">
                <a:spLocks noChangeArrowheads="1"/>
              </p:cNvSpPr>
              <p:nvPr/>
            </p:nvSpPr>
            <p:spPr bwMode="auto">
              <a:xfrm>
                <a:off x="468313" y="981623"/>
                <a:ext cx="8370887" cy="28146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84163" indent="-284163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62000" indent="-185738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marL="342900" indent="-342900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CH" sz="2000" dirty="0" err="1">
                    <a:latin typeface="Calibri" pitchFamily="34" charset="0"/>
                  </a:rPr>
                  <a:t>Survival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refers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to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the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study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area</a:t>
                </a:r>
                <a:endParaRPr lang="de-CH" sz="2000" dirty="0">
                  <a:latin typeface="Calibri" pitchFamily="34" charset="0"/>
                </a:endParaRPr>
              </a:p>
              <a:p>
                <a:pPr marL="342900" indent="-342900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CH" sz="2000" dirty="0" err="1">
                    <a:latin typeface="Calibri" pitchFamily="34" charset="0"/>
                  </a:rPr>
                  <a:t>Mortality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and</a:t>
                </a:r>
                <a:r>
                  <a:rPr lang="de-CH" sz="2000" dirty="0">
                    <a:latin typeface="Calibri" pitchFamily="34" charset="0"/>
                  </a:rPr>
                  <a:t> permanent </a:t>
                </a:r>
                <a:r>
                  <a:rPr lang="de-CH" sz="2000" dirty="0" err="1">
                    <a:latin typeface="Calibri" pitchFamily="34" charset="0"/>
                  </a:rPr>
                  <a:t>emigration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are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confounded</a:t>
                </a:r>
                <a:endParaRPr lang="de-CH" sz="2000" dirty="0">
                  <a:latin typeface="Calibri" pitchFamily="34" charset="0"/>
                </a:endParaRPr>
              </a:p>
              <a:p>
                <a:pPr marL="342900" indent="-342900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CH" sz="2000" dirty="0" err="1">
                    <a:latin typeface="Calibri" pitchFamily="34" charset="0"/>
                  </a:rPr>
                  <a:t>Therefore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we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estimate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b="1" dirty="0" err="1">
                    <a:latin typeface="Calibri" pitchFamily="34" charset="0"/>
                  </a:rPr>
                  <a:t>apparent</a:t>
                </a:r>
                <a:r>
                  <a:rPr lang="de-CH" sz="2000" b="1" dirty="0">
                    <a:latin typeface="Calibri" pitchFamily="34" charset="0"/>
                  </a:rPr>
                  <a:t> </a:t>
                </a:r>
                <a:r>
                  <a:rPr lang="de-CH" sz="2000" b="1" dirty="0" err="1">
                    <a:latin typeface="Calibri" pitchFamily="34" charset="0"/>
                  </a:rPr>
                  <a:t>survival</a:t>
                </a:r>
                <a:r>
                  <a:rPr lang="de-CH" sz="2000" dirty="0">
                    <a:latin typeface="Calibri" pitchFamily="34" charset="0"/>
                  </a:rPr>
                  <a:t>, not </a:t>
                </a:r>
                <a:r>
                  <a:rPr lang="de-CH" sz="2000" dirty="0" err="1">
                    <a:latin typeface="Calibri" pitchFamily="34" charset="0"/>
                  </a:rPr>
                  <a:t>true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survival</a:t>
                </a:r>
                <a:endParaRPr lang="de-CH" sz="2000" dirty="0">
                  <a:latin typeface="Calibri" pitchFamily="34" charset="0"/>
                </a:endParaRPr>
              </a:p>
              <a:p>
                <a:pPr marL="342900" indent="-342900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CH" sz="2000" dirty="0" err="1">
                    <a:latin typeface="Calibri" pitchFamily="34" charset="0"/>
                  </a:rPr>
                  <a:t>Apparent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survival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probability</a:t>
                </a:r>
                <a:r>
                  <a:rPr lang="de-CH" sz="2000" dirty="0">
                    <a:latin typeface="Calibri" pitchFamily="34" charset="0"/>
                  </a:rPr>
                  <a:t> = </a:t>
                </a:r>
                <a:r>
                  <a:rPr lang="de-CH" sz="2000" dirty="0" err="1">
                    <a:latin typeface="Calibri" pitchFamily="34" charset="0"/>
                  </a:rPr>
                  <a:t>true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survival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CH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study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area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fidelity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</a:p>
              <a:p>
                <a:pPr marL="342900" indent="-342900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de-CH" sz="2000" dirty="0">
                  <a:latin typeface="Calibri" pitchFamily="34" charset="0"/>
                </a:endParaRPr>
              </a:p>
              <a:p>
                <a:pPr marL="0" indent="0" eaLnBrk="1" hangingPunct="1">
                  <a:lnSpc>
                    <a:spcPct val="150000"/>
                  </a:lnSpc>
                </a:pPr>
                <a:endParaRPr lang="de-CH" sz="2000" dirty="0"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8195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8313" y="981623"/>
                <a:ext cx="8370887" cy="2814617"/>
              </a:xfrm>
              <a:prstGeom prst="rect">
                <a:avLst/>
              </a:prstGeom>
              <a:blipFill>
                <a:blip r:embed="rId3"/>
                <a:stretch>
                  <a:fillRect l="-60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/>
          <p:cNvSpPr txBox="1"/>
          <p:nvPr/>
        </p:nvSpPr>
        <p:spPr>
          <a:xfrm>
            <a:off x="468313" y="214727"/>
            <a:ext cx="7444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What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does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i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survival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actually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mean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in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capture-recapture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?</a:t>
            </a:r>
            <a:endParaRPr lang="de-CH" b="1" dirty="0"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1823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195" name="Text Box 14"/>
              <p:cNvSpPr txBox="1">
                <a:spLocks noChangeArrowheads="1"/>
              </p:cNvSpPr>
              <p:nvPr/>
            </p:nvSpPr>
            <p:spPr bwMode="auto">
              <a:xfrm>
                <a:off x="468313" y="981623"/>
                <a:ext cx="8370887" cy="32762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84163" indent="-284163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62000" indent="-185738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marL="342900" indent="-342900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CH" sz="2000" dirty="0" err="1">
                    <a:latin typeface="Calibri" pitchFamily="34" charset="0"/>
                  </a:rPr>
                  <a:t>Survival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refers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to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the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study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area</a:t>
                </a:r>
                <a:endParaRPr lang="de-CH" sz="2000" dirty="0">
                  <a:latin typeface="Calibri" pitchFamily="34" charset="0"/>
                </a:endParaRPr>
              </a:p>
              <a:p>
                <a:pPr marL="342900" indent="-342900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CH" sz="2000" dirty="0" err="1">
                    <a:latin typeface="Calibri" pitchFamily="34" charset="0"/>
                  </a:rPr>
                  <a:t>Mortality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and</a:t>
                </a:r>
                <a:r>
                  <a:rPr lang="de-CH" sz="2000" dirty="0">
                    <a:latin typeface="Calibri" pitchFamily="34" charset="0"/>
                  </a:rPr>
                  <a:t> permanent </a:t>
                </a:r>
                <a:r>
                  <a:rPr lang="de-CH" sz="2000" dirty="0" err="1">
                    <a:latin typeface="Calibri" pitchFamily="34" charset="0"/>
                  </a:rPr>
                  <a:t>emigration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are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confounded</a:t>
                </a:r>
                <a:endParaRPr lang="de-CH" sz="2000" dirty="0">
                  <a:latin typeface="Calibri" pitchFamily="34" charset="0"/>
                </a:endParaRPr>
              </a:p>
              <a:p>
                <a:pPr marL="342900" indent="-342900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CH" sz="2000" dirty="0" err="1">
                    <a:latin typeface="Calibri" pitchFamily="34" charset="0"/>
                  </a:rPr>
                  <a:t>Therefore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we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estimate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b="1" dirty="0" err="1">
                    <a:latin typeface="Calibri" pitchFamily="34" charset="0"/>
                  </a:rPr>
                  <a:t>apparent</a:t>
                </a:r>
                <a:r>
                  <a:rPr lang="de-CH" sz="2000" b="1" dirty="0">
                    <a:latin typeface="Calibri" pitchFamily="34" charset="0"/>
                  </a:rPr>
                  <a:t> </a:t>
                </a:r>
                <a:r>
                  <a:rPr lang="de-CH" sz="2000" b="1" dirty="0" err="1">
                    <a:latin typeface="Calibri" pitchFamily="34" charset="0"/>
                  </a:rPr>
                  <a:t>survival</a:t>
                </a:r>
                <a:r>
                  <a:rPr lang="de-CH" sz="2000" dirty="0">
                    <a:latin typeface="Calibri" pitchFamily="34" charset="0"/>
                  </a:rPr>
                  <a:t>, not </a:t>
                </a:r>
                <a:r>
                  <a:rPr lang="de-CH" sz="2000" dirty="0" err="1">
                    <a:latin typeface="Calibri" pitchFamily="34" charset="0"/>
                  </a:rPr>
                  <a:t>true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survival</a:t>
                </a:r>
                <a:endParaRPr lang="de-CH" sz="2000" dirty="0">
                  <a:latin typeface="Calibri" pitchFamily="34" charset="0"/>
                </a:endParaRPr>
              </a:p>
              <a:p>
                <a:pPr marL="342900" indent="-342900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CH" sz="2000" dirty="0">
                    <a:latin typeface="Calibri" pitchFamily="34" charset="0"/>
                  </a:rPr>
                  <a:t>Apparent </a:t>
                </a:r>
                <a:r>
                  <a:rPr lang="de-CH" sz="2000" dirty="0" err="1">
                    <a:latin typeface="Calibri" pitchFamily="34" charset="0"/>
                  </a:rPr>
                  <a:t>survival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probability</a:t>
                </a:r>
                <a:r>
                  <a:rPr lang="de-CH" sz="2000" dirty="0">
                    <a:latin typeface="Calibri" pitchFamily="34" charset="0"/>
                  </a:rPr>
                  <a:t> = </a:t>
                </a:r>
                <a:r>
                  <a:rPr lang="de-CH" sz="2000" dirty="0" err="1">
                    <a:latin typeface="Calibri" pitchFamily="34" charset="0"/>
                  </a:rPr>
                  <a:t>true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survival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CH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study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area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fidelity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</a:p>
              <a:p>
                <a:pPr marL="342900" indent="-342900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CH" sz="2000" dirty="0" err="1">
                    <a:latin typeface="Calibri" pitchFamily="34" charset="0"/>
                  </a:rPr>
                  <a:t>Consequently</a:t>
                </a:r>
                <a:r>
                  <a:rPr lang="de-CH" sz="2000" dirty="0">
                    <a:latin typeface="Calibri" pitchFamily="34" charset="0"/>
                  </a:rPr>
                  <a:t>, </a:t>
                </a:r>
                <a:r>
                  <a:rPr lang="de-CH" sz="2000" dirty="0" err="1">
                    <a:latin typeface="Calibri" pitchFamily="34" charset="0"/>
                  </a:rPr>
                  <a:t>apparent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survival</a:t>
                </a:r>
                <a:r>
                  <a:rPr lang="de-CH" sz="2000" dirty="0">
                    <a:latin typeface="Calibri" pitchFamily="34" charset="0"/>
                  </a:rPr>
                  <a:t> &lt; </a:t>
                </a:r>
                <a:r>
                  <a:rPr lang="de-CH" sz="2000" dirty="0" err="1">
                    <a:latin typeface="Calibri" pitchFamily="34" charset="0"/>
                  </a:rPr>
                  <a:t>true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survival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unless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study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area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fidelity</a:t>
                </a:r>
                <a:r>
                  <a:rPr lang="de-CH" sz="2000" dirty="0">
                    <a:latin typeface="Calibri" pitchFamily="34" charset="0"/>
                  </a:rPr>
                  <a:t> = 1</a:t>
                </a:r>
              </a:p>
              <a:p>
                <a:pPr marL="342900" indent="-342900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de-CH" sz="2000" dirty="0">
                  <a:latin typeface="Calibri" pitchFamily="34" charset="0"/>
                </a:endParaRPr>
              </a:p>
              <a:p>
                <a:pPr marL="0" indent="0" eaLnBrk="1" hangingPunct="1">
                  <a:lnSpc>
                    <a:spcPct val="150000"/>
                  </a:lnSpc>
                </a:pPr>
                <a:endParaRPr lang="de-CH" sz="2000" dirty="0"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8195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8313" y="981623"/>
                <a:ext cx="8370887" cy="3276282"/>
              </a:xfrm>
              <a:prstGeom prst="rect">
                <a:avLst/>
              </a:prstGeom>
              <a:blipFill>
                <a:blip r:embed="rId3"/>
                <a:stretch>
                  <a:fillRect l="-606" r="-45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/>
          <p:cNvSpPr txBox="1"/>
          <p:nvPr/>
        </p:nvSpPr>
        <p:spPr>
          <a:xfrm>
            <a:off x="468313" y="214727"/>
            <a:ext cx="7444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What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does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i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survival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actually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mean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in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capture-recapture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?</a:t>
            </a:r>
            <a:endParaRPr lang="de-CH" b="1" dirty="0"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1793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195" name="Text Box 14"/>
              <p:cNvSpPr txBox="1">
                <a:spLocks noChangeArrowheads="1"/>
              </p:cNvSpPr>
              <p:nvPr/>
            </p:nvSpPr>
            <p:spPr bwMode="auto">
              <a:xfrm>
                <a:off x="468313" y="981623"/>
                <a:ext cx="8370887" cy="41996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84163" indent="-284163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62000" indent="-185738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marL="342900" indent="-342900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CH" sz="2000" dirty="0" err="1">
                    <a:latin typeface="Calibri" pitchFamily="34" charset="0"/>
                  </a:rPr>
                  <a:t>Survival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refers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to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the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study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area</a:t>
                </a:r>
                <a:endParaRPr lang="de-CH" sz="2000" dirty="0">
                  <a:latin typeface="Calibri" pitchFamily="34" charset="0"/>
                </a:endParaRPr>
              </a:p>
              <a:p>
                <a:pPr marL="342900" indent="-342900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CH" sz="2000" dirty="0" err="1">
                    <a:latin typeface="Calibri" pitchFamily="34" charset="0"/>
                  </a:rPr>
                  <a:t>Mortality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and</a:t>
                </a:r>
                <a:r>
                  <a:rPr lang="de-CH" sz="2000" dirty="0">
                    <a:latin typeface="Calibri" pitchFamily="34" charset="0"/>
                  </a:rPr>
                  <a:t> permanent </a:t>
                </a:r>
                <a:r>
                  <a:rPr lang="de-CH" sz="2000" dirty="0" err="1">
                    <a:latin typeface="Calibri" pitchFamily="34" charset="0"/>
                  </a:rPr>
                  <a:t>emigration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are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confounded</a:t>
                </a:r>
                <a:endParaRPr lang="de-CH" sz="2000" dirty="0">
                  <a:latin typeface="Calibri" pitchFamily="34" charset="0"/>
                </a:endParaRPr>
              </a:p>
              <a:p>
                <a:pPr marL="342900" indent="-342900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CH" sz="2000" dirty="0" err="1">
                    <a:latin typeface="Calibri" pitchFamily="34" charset="0"/>
                  </a:rPr>
                  <a:t>Therefore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we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estimate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b="1" dirty="0" err="1">
                    <a:latin typeface="Calibri" pitchFamily="34" charset="0"/>
                  </a:rPr>
                  <a:t>apparent</a:t>
                </a:r>
                <a:r>
                  <a:rPr lang="de-CH" sz="2000" b="1" dirty="0">
                    <a:latin typeface="Calibri" pitchFamily="34" charset="0"/>
                  </a:rPr>
                  <a:t> </a:t>
                </a:r>
                <a:r>
                  <a:rPr lang="de-CH" sz="2000" b="1" dirty="0" err="1">
                    <a:latin typeface="Calibri" pitchFamily="34" charset="0"/>
                  </a:rPr>
                  <a:t>survival</a:t>
                </a:r>
                <a:r>
                  <a:rPr lang="de-CH" sz="2000" dirty="0">
                    <a:latin typeface="Calibri" pitchFamily="34" charset="0"/>
                  </a:rPr>
                  <a:t>, not </a:t>
                </a:r>
                <a:r>
                  <a:rPr lang="de-CH" sz="2000" dirty="0" err="1">
                    <a:latin typeface="Calibri" pitchFamily="34" charset="0"/>
                  </a:rPr>
                  <a:t>true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survival</a:t>
                </a:r>
                <a:endParaRPr lang="de-CH" sz="2000" dirty="0">
                  <a:latin typeface="Calibri" pitchFamily="34" charset="0"/>
                </a:endParaRPr>
              </a:p>
              <a:p>
                <a:pPr marL="342900" indent="-342900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CH" sz="2000" dirty="0">
                    <a:latin typeface="Calibri" pitchFamily="34" charset="0"/>
                  </a:rPr>
                  <a:t>Apparent </a:t>
                </a:r>
                <a:r>
                  <a:rPr lang="de-CH" sz="2000" dirty="0" err="1">
                    <a:latin typeface="Calibri" pitchFamily="34" charset="0"/>
                  </a:rPr>
                  <a:t>survival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probability</a:t>
                </a:r>
                <a:r>
                  <a:rPr lang="de-CH" sz="2000" dirty="0">
                    <a:latin typeface="Calibri" pitchFamily="34" charset="0"/>
                  </a:rPr>
                  <a:t> = </a:t>
                </a:r>
                <a:r>
                  <a:rPr lang="de-CH" sz="2000" dirty="0" err="1">
                    <a:latin typeface="Calibri" pitchFamily="34" charset="0"/>
                  </a:rPr>
                  <a:t>true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survival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CH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study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area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fidelity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</a:p>
              <a:p>
                <a:pPr marL="342900" indent="-342900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CH" sz="2000" dirty="0" err="1">
                    <a:latin typeface="Calibri" pitchFamily="34" charset="0"/>
                  </a:rPr>
                  <a:t>Consequently</a:t>
                </a:r>
                <a:r>
                  <a:rPr lang="de-CH" sz="2000" dirty="0">
                    <a:latin typeface="Calibri" pitchFamily="34" charset="0"/>
                  </a:rPr>
                  <a:t>, </a:t>
                </a:r>
                <a:r>
                  <a:rPr lang="de-CH" sz="2000" dirty="0" err="1">
                    <a:latin typeface="Calibri" pitchFamily="34" charset="0"/>
                  </a:rPr>
                  <a:t>apparent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survival</a:t>
                </a:r>
                <a:r>
                  <a:rPr lang="de-CH" sz="2000" dirty="0">
                    <a:latin typeface="Calibri" pitchFamily="34" charset="0"/>
                  </a:rPr>
                  <a:t> &lt; </a:t>
                </a:r>
                <a:r>
                  <a:rPr lang="de-CH" sz="2000" dirty="0" err="1">
                    <a:latin typeface="Calibri" pitchFamily="34" charset="0"/>
                  </a:rPr>
                  <a:t>true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survival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unless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study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area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fidelity</a:t>
                </a:r>
                <a:r>
                  <a:rPr lang="de-CH" sz="2000" dirty="0">
                    <a:latin typeface="Calibri" pitchFamily="34" charset="0"/>
                  </a:rPr>
                  <a:t> = 1</a:t>
                </a:r>
              </a:p>
              <a:p>
                <a:pPr marL="342900" indent="-342900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de-CH" sz="2000" dirty="0">
                  <a:latin typeface="Calibri" pitchFamily="34" charset="0"/>
                </a:endParaRPr>
              </a:p>
              <a:p>
                <a:pPr marL="0" indent="0" eaLnBrk="1" hangingPunct="1">
                  <a:lnSpc>
                    <a:spcPct val="150000"/>
                  </a:lnSpc>
                </a:pPr>
                <a:r>
                  <a:rPr lang="de-CH" sz="2000" dirty="0">
                    <a:latin typeface="Calibri" pitchFamily="34" charset="0"/>
                  </a:rPr>
                  <a:t>Note: Combine </a:t>
                </a:r>
                <a:r>
                  <a:rPr lang="de-CH" sz="2000" dirty="0" err="1">
                    <a:latin typeface="Calibri" pitchFamily="34" charset="0"/>
                  </a:rPr>
                  <a:t>with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recoveries</a:t>
                </a:r>
                <a:r>
                  <a:rPr lang="de-CH" sz="2000" dirty="0">
                    <a:latin typeface="Calibri" pitchFamily="34" charset="0"/>
                  </a:rPr>
                  <a:t> (</a:t>
                </a:r>
                <a:r>
                  <a:rPr lang="de-CH" sz="2000" dirty="0" err="1">
                    <a:latin typeface="Calibri" pitchFamily="34" charset="0"/>
                  </a:rPr>
                  <a:t>Lebreton</a:t>
                </a:r>
                <a:r>
                  <a:rPr lang="de-CH" sz="2000" dirty="0">
                    <a:latin typeface="Calibri" pitchFamily="34" charset="0"/>
                  </a:rPr>
                  <a:t> et al. 1999), </a:t>
                </a:r>
                <a:r>
                  <a:rPr lang="de-CH" sz="2000" dirty="0" err="1">
                    <a:latin typeface="Calibri" pitchFamily="34" charset="0"/>
                  </a:rPr>
                  <a:t>or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go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spatial</a:t>
                </a:r>
                <a:r>
                  <a:rPr lang="de-CH" sz="2000" dirty="0">
                    <a:latin typeface="Calibri" pitchFamily="34" charset="0"/>
                  </a:rPr>
                  <a:t> (</a:t>
                </a:r>
                <a:r>
                  <a:rPr lang="de-CH" sz="2000" dirty="0" err="1">
                    <a:latin typeface="Calibri" pitchFamily="34" charset="0"/>
                  </a:rPr>
                  <a:t>Gilroy</a:t>
                </a:r>
                <a:r>
                  <a:rPr lang="de-CH" sz="2000" dirty="0">
                    <a:latin typeface="Calibri" pitchFamily="34" charset="0"/>
                  </a:rPr>
                  <a:t> et al. 2012, Schaub &amp; </a:t>
                </a:r>
                <a:r>
                  <a:rPr lang="de-CH" sz="2000" dirty="0" err="1">
                    <a:latin typeface="Calibri" pitchFamily="34" charset="0"/>
                  </a:rPr>
                  <a:t>Royle</a:t>
                </a:r>
                <a:r>
                  <a:rPr lang="de-CH" sz="2000" dirty="0">
                    <a:latin typeface="Calibri" pitchFamily="34" charset="0"/>
                  </a:rPr>
                  <a:t> 2014)</a:t>
                </a:r>
              </a:p>
              <a:p>
                <a:pPr marL="0" indent="0" eaLnBrk="1" hangingPunct="1">
                  <a:lnSpc>
                    <a:spcPct val="150000"/>
                  </a:lnSpc>
                </a:pPr>
                <a:endParaRPr lang="de-CH" sz="2000" dirty="0"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8195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8313" y="981623"/>
                <a:ext cx="8370887" cy="4199611"/>
              </a:xfrm>
              <a:prstGeom prst="rect">
                <a:avLst/>
              </a:prstGeom>
              <a:blipFill>
                <a:blip r:embed="rId3"/>
                <a:stretch>
                  <a:fillRect l="-758" r="-136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/>
          <p:cNvSpPr txBox="1"/>
          <p:nvPr/>
        </p:nvSpPr>
        <p:spPr>
          <a:xfrm>
            <a:off x="468313" y="214727"/>
            <a:ext cx="7444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What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does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i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survival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actually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mean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in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capture-recapture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?</a:t>
            </a:r>
            <a:endParaRPr lang="de-CH" b="1" dirty="0"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8524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468313" y="804541"/>
            <a:ext cx="8245475" cy="1891287"/>
            <a:chOff x="517525" y="2219233"/>
            <a:chExt cx="8245475" cy="2269544"/>
          </a:xfrm>
        </p:grpSpPr>
        <p:sp>
          <p:nvSpPr>
            <p:cNvPr id="99347" name="Text Box 19"/>
            <p:cNvSpPr txBox="1">
              <a:spLocks noChangeArrowheads="1"/>
            </p:cNvSpPr>
            <p:nvPr/>
          </p:nvSpPr>
          <p:spPr bwMode="auto">
            <a:xfrm>
              <a:off x="517525" y="2219233"/>
              <a:ext cx="8245475" cy="2269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4163" indent="-284163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b="1" dirty="0">
                  <a:latin typeface="Calibri" pitchFamily="34" charset="0"/>
                </a:rPr>
                <a:t>Design</a:t>
              </a:r>
              <a:endParaRPr lang="de-CH" sz="2000" dirty="0">
                <a:latin typeface="Calibri" pitchFamily="34" charset="0"/>
              </a:endParaRPr>
            </a:p>
            <a:p>
              <a:pPr lvl="1"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dirty="0" err="1">
                  <a:latin typeface="Calibri" pitchFamily="34" charset="0"/>
                </a:rPr>
                <a:t>No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mark</a:t>
              </a:r>
              <a:r>
                <a:rPr lang="de-CH" sz="2000" dirty="0">
                  <a:latin typeface="Calibri" pitchFamily="34" charset="0"/>
                </a:rPr>
                <a:t> lost</a:t>
              </a:r>
            </a:p>
            <a:p>
              <a:pPr lvl="1"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dirty="0">
                  <a:latin typeface="Calibri" pitchFamily="34" charset="0"/>
                </a:rPr>
                <a:t>Identity </a:t>
              </a:r>
              <a:r>
                <a:rPr lang="de-CH" sz="2000" dirty="0" err="1">
                  <a:latin typeface="Calibri" pitchFamily="34" charset="0"/>
                </a:rPr>
                <a:t>of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individuals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recorded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without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error</a:t>
              </a:r>
              <a:r>
                <a:rPr lang="de-CH" sz="2000" dirty="0">
                  <a:latin typeface="Calibri" pitchFamily="34" charset="0"/>
                </a:rPr>
                <a:t> (</a:t>
              </a:r>
              <a:r>
                <a:rPr lang="de-CH" sz="2000" dirty="0" err="1">
                  <a:latin typeface="Calibri" pitchFamily="34" charset="0"/>
                </a:rPr>
                <a:t>no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i="1" dirty="0" err="1">
                  <a:latin typeface="Calibri" pitchFamily="34" charset="0"/>
                </a:rPr>
                <a:t>false</a:t>
              </a:r>
              <a:r>
                <a:rPr lang="de-CH" sz="2000" i="1" dirty="0">
                  <a:latin typeface="Calibri" pitchFamily="34" charset="0"/>
                </a:rPr>
                <a:t> positives</a:t>
              </a:r>
              <a:r>
                <a:rPr lang="de-CH" sz="2000" dirty="0">
                  <a:latin typeface="Calibri" pitchFamily="34" charset="0"/>
                </a:rPr>
                <a:t>)</a:t>
              </a:r>
            </a:p>
            <a:p>
              <a:pPr lvl="1"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dirty="0" err="1">
                  <a:latin typeface="Calibri" pitchFamily="34" charset="0"/>
                </a:rPr>
                <a:t>Captured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individuals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are</a:t>
              </a:r>
              <a:r>
                <a:rPr lang="de-CH" sz="2000" dirty="0">
                  <a:latin typeface="Calibri" pitchFamily="34" charset="0"/>
                </a:rPr>
                <a:t> a </a:t>
              </a:r>
              <a:r>
                <a:rPr lang="de-CH" sz="2000" dirty="0" err="1">
                  <a:latin typeface="Calibri" pitchFamily="34" charset="0"/>
                </a:rPr>
                <a:t>random</a:t>
              </a:r>
              <a:r>
                <a:rPr lang="de-CH" sz="2000" dirty="0">
                  <a:latin typeface="Calibri" pitchFamily="34" charset="0"/>
                </a:rPr>
                <a:t> sample</a:t>
              </a:r>
            </a:p>
          </p:txBody>
        </p:sp>
        <p:sp>
          <p:nvSpPr>
            <p:cNvPr id="3" name="Textfeld 2"/>
            <p:cNvSpPr txBox="1"/>
            <p:nvPr/>
          </p:nvSpPr>
          <p:spPr>
            <a:xfrm>
              <a:off x="517525" y="2476026"/>
              <a:ext cx="18473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de-CH" b="1" dirty="0">
                <a:latin typeface="Calibri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6" name="Textfeld 5"/>
          <p:cNvSpPr txBox="1"/>
          <p:nvPr/>
        </p:nvSpPr>
        <p:spPr>
          <a:xfrm>
            <a:off x="468313" y="214727"/>
            <a:ext cx="6167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Capture-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recapture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models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rely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on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assumptions</a:t>
            </a:r>
            <a:endParaRPr lang="de-CH" b="1" dirty="0"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9615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468313" y="804541"/>
            <a:ext cx="8245475" cy="3234860"/>
            <a:chOff x="517525" y="2219233"/>
            <a:chExt cx="8245475" cy="3881832"/>
          </a:xfrm>
        </p:grpSpPr>
        <p:sp>
          <p:nvSpPr>
            <p:cNvPr id="99347" name="Text Box 19"/>
            <p:cNvSpPr txBox="1">
              <a:spLocks noChangeArrowheads="1"/>
            </p:cNvSpPr>
            <p:nvPr/>
          </p:nvSpPr>
          <p:spPr bwMode="auto">
            <a:xfrm>
              <a:off x="517525" y="2219233"/>
              <a:ext cx="8245475" cy="3881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4163" indent="-284163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b="1" dirty="0">
                  <a:latin typeface="Calibri" pitchFamily="34" charset="0"/>
                </a:rPr>
                <a:t>Design</a:t>
              </a:r>
              <a:endParaRPr lang="de-CH" sz="2000" dirty="0">
                <a:latin typeface="Calibri" pitchFamily="34" charset="0"/>
              </a:endParaRPr>
            </a:p>
            <a:p>
              <a:pPr lvl="1"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dirty="0" err="1">
                  <a:latin typeface="Calibri" pitchFamily="34" charset="0"/>
                </a:rPr>
                <a:t>No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mark</a:t>
              </a:r>
              <a:r>
                <a:rPr lang="de-CH" sz="2000" dirty="0">
                  <a:latin typeface="Calibri" pitchFamily="34" charset="0"/>
                </a:rPr>
                <a:t> lost</a:t>
              </a:r>
            </a:p>
            <a:p>
              <a:pPr lvl="1"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dirty="0">
                  <a:latin typeface="Calibri" pitchFamily="34" charset="0"/>
                </a:rPr>
                <a:t>Identity </a:t>
              </a:r>
              <a:r>
                <a:rPr lang="de-CH" sz="2000" dirty="0" err="1">
                  <a:latin typeface="Calibri" pitchFamily="34" charset="0"/>
                </a:rPr>
                <a:t>of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individuals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recorded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without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error</a:t>
              </a:r>
              <a:r>
                <a:rPr lang="de-CH" sz="2000" dirty="0">
                  <a:latin typeface="Calibri" pitchFamily="34" charset="0"/>
                </a:rPr>
                <a:t> (</a:t>
              </a:r>
              <a:r>
                <a:rPr lang="de-CH" sz="2000" dirty="0" err="1">
                  <a:latin typeface="Calibri" pitchFamily="34" charset="0"/>
                </a:rPr>
                <a:t>no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i="1" dirty="0" err="1">
                  <a:latin typeface="Calibri" pitchFamily="34" charset="0"/>
                </a:rPr>
                <a:t>false</a:t>
              </a:r>
              <a:r>
                <a:rPr lang="de-CH" sz="2000" i="1" dirty="0">
                  <a:latin typeface="Calibri" pitchFamily="34" charset="0"/>
                </a:rPr>
                <a:t> positives</a:t>
              </a:r>
              <a:r>
                <a:rPr lang="de-CH" sz="2000" dirty="0">
                  <a:latin typeface="Calibri" pitchFamily="34" charset="0"/>
                </a:rPr>
                <a:t>)</a:t>
              </a:r>
            </a:p>
            <a:p>
              <a:pPr lvl="1"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dirty="0" err="1">
                  <a:latin typeface="Calibri" pitchFamily="34" charset="0"/>
                </a:rPr>
                <a:t>Captured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individuals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are</a:t>
              </a:r>
              <a:r>
                <a:rPr lang="de-CH" sz="2000" dirty="0">
                  <a:latin typeface="Calibri" pitchFamily="34" charset="0"/>
                </a:rPr>
                <a:t> a </a:t>
              </a:r>
              <a:r>
                <a:rPr lang="de-CH" sz="2000" dirty="0" err="1">
                  <a:latin typeface="Calibri" pitchFamily="34" charset="0"/>
                </a:rPr>
                <a:t>random</a:t>
              </a:r>
              <a:r>
                <a:rPr lang="de-CH" sz="2000" dirty="0">
                  <a:latin typeface="Calibri" pitchFamily="34" charset="0"/>
                </a:rPr>
                <a:t> sample</a:t>
              </a:r>
            </a:p>
            <a:p>
              <a:pPr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b="1" dirty="0">
                  <a:latin typeface="Calibri" pitchFamily="34" charset="0"/>
                </a:rPr>
                <a:t>Model</a:t>
              </a:r>
              <a:endParaRPr lang="de-CH" sz="2000" dirty="0">
                <a:latin typeface="Calibri" pitchFamily="34" charset="0"/>
              </a:endParaRPr>
            </a:p>
            <a:p>
              <a:pPr lvl="1"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dirty="0" err="1">
                  <a:latin typeface="Calibri" pitchFamily="34" charset="0"/>
                </a:rPr>
                <a:t>Homogeneity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of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survival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and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recapture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probabilities</a:t>
              </a:r>
              <a:endParaRPr lang="de-CH" sz="2000" dirty="0">
                <a:latin typeface="Calibri" pitchFamily="34" charset="0"/>
              </a:endParaRPr>
            </a:p>
            <a:p>
              <a:pPr marL="0" indent="0" eaLnBrk="1" hangingPunct="1">
                <a:lnSpc>
                  <a:spcPct val="150000"/>
                </a:lnSpc>
              </a:pPr>
              <a:endParaRPr lang="de-CH" sz="1800" dirty="0">
                <a:latin typeface="Calibri" pitchFamily="34" charset="0"/>
              </a:endParaRPr>
            </a:p>
          </p:txBody>
        </p:sp>
        <p:sp>
          <p:nvSpPr>
            <p:cNvPr id="3" name="Textfeld 2"/>
            <p:cNvSpPr txBox="1"/>
            <p:nvPr/>
          </p:nvSpPr>
          <p:spPr>
            <a:xfrm>
              <a:off x="517525" y="2476026"/>
              <a:ext cx="18473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de-CH" b="1" dirty="0">
                <a:latin typeface="Calibri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6" name="Textfeld 5"/>
          <p:cNvSpPr txBox="1"/>
          <p:nvPr/>
        </p:nvSpPr>
        <p:spPr>
          <a:xfrm>
            <a:off x="468313" y="214727"/>
            <a:ext cx="6167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Capture-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recapture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models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rely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on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assumptions</a:t>
            </a:r>
            <a:endParaRPr lang="de-CH" b="1" dirty="0"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2815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468313" y="804541"/>
            <a:ext cx="8245475" cy="3737946"/>
            <a:chOff x="517525" y="2219233"/>
            <a:chExt cx="8245475" cy="4485534"/>
          </a:xfrm>
        </p:grpSpPr>
        <p:sp>
          <p:nvSpPr>
            <p:cNvPr id="99347" name="Text Box 19"/>
            <p:cNvSpPr txBox="1">
              <a:spLocks noChangeArrowheads="1"/>
            </p:cNvSpPr>
            <p:nvPr/>
          </p:nvSpPr>
          <p:spPr bwMode="auto">
            <a:xfrm>
              <a:off x="517525" y="2219233"/>
              <a:ext cx="8245475" cy="4485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4163" indent="-284163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b="1" dirty="0">
                  <a:latin typeface="Calibri" pitchFamily="34" charset="0"/>
                </a:rPr>
                <a:t>Design</a:t>
              </a:r>
              <a:endParaRPr lang="de-CH" sz="2000" dirty="0">
                <a:latin typeface="Calibri" pitchFamily="34" charset="0"/>
              </a:endParaRPr>
            </a:p>
            <a:p>
              <a:pPr lvl="1"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dirty="0" err="1">
                  <a:latin typeface="Calibri" pitchFamily="34" charset="0"/>
                </a:rPr>
                <a:t>No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mark</a:t>
              </a:r>
              <a:r>
                <a:rPr lang="de-CH" sz="2000" dirty="0">
                  <a:latin typeface="Calibri" pitchFamily="34" charset="0"/>
                </a:rPr>
                <a:t> lost</a:t>
              </a:r>
            </a:p>
            <a:p>
              <a:pPr lvl="1"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dirty="0">
                  <a:latin typeface="Calibri" pitchFamily="34" charset="0"/>
                </a:rPr>
                <a:t>Identity </a:t>
              </a:r>
              <a:r>
                <a:rPr lang="de-CH" sz="2000" dirty="0" err="1">
                  <a:latin typeface="Calibri" pitchFamily="34" charset="0"/>
                </a:rPr>
                <a:t>of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individuals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recorded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without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error</a:t>
              </a:r>
              <a:r>
                <a:rPr lang="de-CH" sz="2000" dirty="0">
                  <a:latin typeface="Calibri" pitchFamily="34" charset="0"/>
                </a:rPr>
                <a:t> (</a:t>
              </a:r>
              <a:r>
                <a:rPr lang="de-CH" sz="2000" dirty="0" err="1">
                  <a:latin typeface="Calibri" pitchFamily="34" charset="0"/>
                </a:rPr>
                <a:t>no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i="1" dirty="0" err="1">
                  <a:latin typeface="Calibri" pitchFamily="34" charset="0"/>
                </a:rPr>
                <a:t>false</a:t>
              </a:r>
              <a:r>
                <a:rPr lang="de-CH" sz="2000" i="1" dirty="0">
                  <a:latin typeface="Calibri" pitchFamily="34" charset="0"/>
                </a:rPr>
                <a:t> positives</a:t>
              </a:r>
              <a:r>
                <a:rPr lang="de-CH" sz="2000" dirty="0">
                  <a:latin typeface="Calibri" pitchFamily="34" charset="0"/>
                </a:rPr>
                <a:t>)</a:t>
              </a:r>
            </a:p>
            <a:p>
              <a:pPr lvl="1"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dirty="0" err="1">
                  <a:latin typeface="Calibri" pitchFamily="34" charset="0"/>
                </a:rPr>
                <a:t>Captured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individuals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are</a:t>
              </a:r>
              <a:r>
                <a:rPr lang="de-CH" sz="2000" dirty="0">
                  <a:latin typeface="Calibri" pitchFamily="34" charset="0"/>
                </a:rPr>
                <a:t> a </a:t>
              </a:r>
              <a:r>
                <a:rPr lang="de-CH" sz="2000" dirty="0" err="1">
                  <a:latin typeface="Calibri" pitchFamily="34" charset="0"/>
                </a:rPr>
                <a:t>random</a:t>
              </a:r>
              <a:r>
                <a:rPr lang="de-CH" sz="2000" dirty="0">
                  <a:latin typeface="Calibri" pitchFamily="34" charset="0"/>
                </a:rPr>
                <a:t> sample</a:t>
              </a:r>
            </a:p>
            <a:p>
              <a:pPr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b="1" dirty="0">
                  <a:latin typeface="Calibri" pitchFamily="34" charset="0"/>
                </a:rPr>
                <a:t>Model</a:t>
              </a:r>
              <a:endParaRPr lang="de-CH" sz="2000" dirty="0">
                <a:latin typeface="Calibri" pitchFamily="34" charset="0"/>
              </a:endParaRPr>
            </a:p>
            <a:p>
              <a:pPr lvl="1"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dirty="0" err="1">
                  <a:latin typeface="Calibri" pitchFamily="34" charset="0"/>
                </a:rPr>
                <a:t>Homogeneity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of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survival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and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recapture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probabilities</a:t>
              </a:r>
              <a:endParaRPr lang="de-CH" sz="2000" dirty="0">
                <a:latin typeface="Calibri" pitchFamily="34" charset="0"/>
              </a:endParaRPr>
            </a:p>
            <a:p>
              <a:pPr lvl="1"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dirty="0">
                  <a:latin typeface="Calibri" pitchFamily="34" charset="0"/>
                </a:rPr>
                <a:t>Independence </a:t>
              </a:r>
              <a:r>
                <a:rPr lang="de-CH" sz="2000" dirty="0" err="1">
                  <a:latin typeface="Calibri" pitchFamily="34" charset="0"/>
                </a:rPr>
                <a:t>between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individuals</a:t>
              </a:r>
              <a:r>
                <a:rPr lang="de-CH" sz="2000" dirty="0">
                  <a:latin typeface="Calibri" pitchFamily="34" charset="0"/>
                </a:rPr>
                <a:t> (</a:t>
              </a:r>
              <a:r>
                <a:rPr lang="de-CH" sz="2000" dirty="0" err="1">
                  <a:latin typeface="Calibri" pitchFamily="34" charset="0"/>
                </a:rPr>
                <a:t>overdispersion</a:t>
              </a:r>
              <a:r>
                <a:rPr lang="de-CH" sz="2000" dirty="0">
                  <a:latin typeface="Calibri" pitchFamily="34" charset="0"/>
                </a:rPr>
                <a:t>)</a:t>
              </a:r>
            </a:p>
            <a:p>
              <a:pPr eaLnBrk="1" hangingPunct="1">
                <a:lnSpc>
                  <a:spcPct val="150000"/>
                </a:lnSpc>
                <a:buFontTx/>
                <a:buChar char="•"/>
              </a:pPr>
              <a:endParaRPr lang="de-CH" sz="2000" dirty="0">
                <a:latin typeface="Calibri" pitchFamily="34" charset="0"/>
              </a:endParaRPr>
            </a:p>
          </p:txBody>
        </p:sp>
        <p:sp>
          <p:nvSpPr>
            <p:cNvPr id="3" name="Textfeld 2"/>
            <p:cNvSpPr txBox="1"/>
            <p:nvPr/>
          </p:nvSpPr>
          <p:spPr>
            <a:xfrm>
              <a:off x="517525" y="2476026"/>
              <a:ext cx="18473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de-CH" b="1" dirty="0">
                <a:latin typeface="Calibri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6" name="Textfeld 5"/>
          <p:cNvSpPr txBox="1"/>
          <p:nvPr/>
        </p:nvSpPr>
        <p:spPr>
          <a:xfrm>
            <a:off x="468313" y="214727"/>
            <a:ext cx="6167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Capture-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recapture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models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rely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on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assumptions</a:t>
            </a:r>
            <a:endParaRPr lang="de-CH" b="1" dirty="0"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0202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468313" y="804541"/>
            <a:ext cx="8245475" cy="4199611"/>
            <a:chOff x="517525" y="2219233"/>
            <a:chExt cx="8245475" cy="5039532"/>
          </a:xfrm>
        </p:grpSpPr>
        <p:sp>
          <p:nvSpPr>
            <p:cNvPr id="99347" name="Text Box 19"/>
            <p:cNvSpPr txBox="1">
              <a:spLocks noChangeArrowheads="1"/>
            </p:cNvSpPr>
            <p:nvPr/>
          </p:nvSpPr>
          <p:spPr bwMode="auto">
            <a:xfrm>
              <a:off x="517525" y="2219233"/>
              <a:ext cx="8245475" cy="5039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4163" indent="-284163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b="1" dirty="0">
                  <a:latin typeface="Calibri" pitchFamily="34" charset="0"/>
                </a:rPr>
                <a:t>Design</a:t>
              </a:r>
              <a:endParaRPr lang="de-CH" sz="2000" dirty="0">
                <a:latin typeface="Calibri" pitchFamily="34" charset="0"/>
              </a:endParaRPr>
            </a:p>
            <a:p>
              <a:pPr lvl="1"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dirty="0" err="1">
                  <a:latin typeface="Calibri" pitchFamily="34" charset="0"/>
                </a:rPr>
                <a:t>No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mark</a:t>
              </a:r>
              <a:r>
                <a:rPr lang="de-CH" sz="2000" dirty="0">
                  <a:latin typeface="Calibri" pitchFamily="34" charset="0"/>
                </a:rPr>
                <a:t> lost</a:t>
              </a:r>
            </a:p>
            <a:p>
              <a:pPr lvl="1"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dirty="0">
                  <a:latin typeface="Calibri" pitchFamily="34" charset="0"/>
                </a:rPr>
                <a:t>Identity </a:t>
              </a:r>
              <a:r>
                <a:rPr lang="de-CH" sz="2000" dirty="0" err="1">
                  <a:latin typeface="Calibri" pitchFamily="34" charset="0"/>
                </a:rPr>
                <a:t>of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individuals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recorded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without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error</a:t>
              </a:r>
              <a:r>
                <a:rPr lang="de-CH" sz="2000" dirty="0">
                  <a:latin typeface="Calibri" pitchFamily="34" charset="0"/>
                </a:rPr>
                <a:t> (</a:t>
              </a:r>
              <a:r>
                <a:rPr lang="de-CH" sz="2000" dirty="0" err="1">
                  <a:latin typeface="Calibri" pitchFamily="34" charset="0"/>
                </a:rPr>
                <a:t>no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i="1" dirty="0" err="1">
                  <a:latin typeface="Calibri" pitchFamily="34" charset="0"/>
                </a:rPr>
                <a:t>false</a:t>
              </a:r>
              <a:r>
                <a:rPr lang="de-CH" sz="2000" i="1" dirty="0">
                  <a:latin typeface="Calibri" pitchFamily="34" charset="0"/>
                </a:rPr>
                <a:t> positives</a:t>
              </a:r>
              <a:r>
                <a:rPr lang="de-CH" sz="2000" dirty="0">
                  <a:latin typeface="Calibri" pitchFamily="34" charset="0"/>
                </a:rPr>
                <a:t>)</a:t>
              </a:r>
            </a:p>
            <a:p>
              <a:pPr lvl="1"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dirty="0" err="1">
                  <a:latin typeface="Calibri" pitchFamily="34" charset="0"/>
                </a:rPr>
                <a:t>Captured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individuals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are</a:t>
              </a:r>
              <a:r>
                <a:rPr lang="de-CH" sz="2000" dirty="0">
                  <a:latin typeface="Calibri" pitchFamily="34" charset="0"/>
                </a:rPr>
                <a:t> a </a:t>
              </a:r>
              <a:r>
                <a:rPr lang="de-CH" sz="2000" dirty="0" err="1">
                  <a:latin typeface="Calibri" pitchFamily="34" charset="0"/>
                </a:rPr>
                <a:t>random</a:t>
              </a:r>
              <a:r>
                <a:rPr lang="de-CH" sz="2000" dirty="0">
                  <a:latin typeface="Calibri" pitchFamily="34" charset="0"/>
                </a:rPr>
                <a:t> sample</a:t>
              </a:r>
            </a:p>
            <a:p>
              <a:pPr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b="1" dirty="0">
                  <a:latin typeface="Calibri" pitchFamily="34" charset="0"/>
                </a:rPr>
                <a:t>Model</a:t>
              </a:r>
              <a:endParaRPr lang="de-CH" sz="2000" dirty="0">
                <a:latin typeface="Calibri" pitchFamily="34" charset="0"/>
              </a:endParaRPr>
            </a:p>
            <a:p>
              <a:pPr lvl="1"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dirty="0" err="1">
                  <a:latin typeface="Calibri" pitchFamily="34" charset="0"/>
                </a:rPr>
                <a:t>Homogeneity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of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survival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and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recapture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probabilities</a:t>
              </a:r>
              <a:endParaRPr lang="de-CH" sz="2000" dirty="0">
                <a:latin typeface="Calibri" pitchFamily="34" charset="0"/>
              </a:endParaRPr>
            </a:p>
            <a:p>
              <a:pPr lvl="1"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dirty="0">
                  <a:latin typeface="Calibri" pitchFamily="34" charset="0"/>
                </a:rPr>
                <a:t>Independence </a:t>
              </a:r>
              <a:r>
                <a:rPr lang="de-CH" sz="2000" dirty="0" err="1">
                  <a:latin typeface="Calibri" pitchFamily="34" charset="0"/>
                </a:rPr>
                <a:t>between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individuals</a:t>
              </a:r>
              <a:r>
                <a:rPr lang="de-CH" sz="2000" dirty="0">
                  <a:latin typeface="Calibri" pitchFamily="34" charset="0"/>
                </a:rPr>
                <a:t> (</a:t>
              </a:r>
              <a:r>
                <a:rPr lang="de-CH" sz="2000" dirty="0" err="1">
                  <a:latin typeface="Calibri" pitchFamily="34" charset="0"/>
                </a:rPr>
                <a:t>overdispersion</a:t>
              </a:r>
              <a:r>
                <a:rPr lang="de-CH" sz="2000" dirty="0">
                  <a:latin typeface="Calibri" pitchFamily="34" charset="0"/>
                </a:rPr>
                <a:t>)</a:t>
              </a:r>
            </a:p>
            <a:p>
              <a:pPr eaLnBrk="1" hangingPunct="1">
                <a:lnSpc>
                  <a:spcPct val="150000"/>
                </a:lnSpc>
                <a:buFontTx/>
                <a:buChar char="•"/>
              </a:pPr>
              <a:endParaRPr lang="de-CH" sz="2000" dirty="0">
                <a:latin typeface="Calibri" pitchFamily="34" charset="0"/>
              </a:endParaRPr>
            </a:p>
            <a:p>
              <a:pPr eaLnBrk="1" hangingPunct="1">
                <a:lnSpc>
                  <a:spcPct val="150000"/>
                </a:lnSpc>
              </a:pPr>
              <a:r>
                <a:rPr lang="de-CH" sz="2000" dirty="0">
                  <a:latin typeface="Calibri" pitchFamily="34" charset="0"/>
                </a:rPr>
                <a:t>Note: </a:t>
              </a:r>
              <a:r>
                <a:rPr lang="de-CH" sz="2000" dirty="0" err="1">
                  <a:latin typeface="Calibri" pitchFamily="34" charset="0"/>
                </a:rPr>
                <a:t>Use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goodness</a:t>
              </a:r>
              <a:r>
                <a:rPr lang="de-CH" sz="2000" dirty="0">
                  <a:latin typeface="Calibri" pitchFamily="34" charset="0"/>
                </a:rPr>
                <a:t>-</a:t>
              </a:r>
              <a:r>
                <a:rPr lang="de-CH" sz="2000" dirty="0" err="1">
                  <a:latin typeface="Calibri" pitchFamily="34" charset="0"/>
                </a:rPr>
                <a:t>of</a:t>
              </a:r>
              <a:r>
                <a:rPr lang="de-CH" sz="2000" dirty="0">
                  <a:latin typeface="Calibri" pitchFamily="34" charset="0"/>
                </a:rPr>
                <a:t>-fit </a:t>
              </a:r>
              <a:r>
                <a:rPr lang="de-CH" sz="2000" dirty="0" err="1">
                  <a:latin typeface="Calibri" pitchFamily="34" charset="0"/>
                </a:rPr>
                <a:t>tests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to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assess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assumptions</a:t>
              </a:r>
              <a:r>
                <a:rPr lang="de-CH" sz="2000" dirty="0">
                  <a:latin typeface="Calibri" pitchFamily="34" charset="0"/>
                </a:rPr>
                <a:t> (Pradel et al. 2005) </a:t>
              </a:r>
            </a:p>
          </p:txBody>
        </p:sp>
        <p:sp>
          <p:nvSpPr>
            <p:cNvPr id="3" name="Textfeld 2"/>
            <p:cNvSpPr txBox="1"/>
            <p:nvPr/>
          </p:nvSpPr>
          <p:spPr>
            <a:xfrm>
              <a:off x="517525" y="2476026"/>
              <a:ext cx="18473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de-CH" b="1" dirty="0">
                <a:latin typeface="Calibri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6" name="Textfeld 5"/>
          <p:cNvSpPr txBox="1"/>
          <p:nvPr/>
        </p:nvSpPr>
        <p:spPr>
          <a:xfrm>
            <a:off x="468313" y="214727"/>
            <a:ext cx="6167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Capture-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recapture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models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rely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on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assumptions</a:t>
            </a:r>
            <a:endParaRPr lang="de-CH" b="1" dirty="0"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895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3233424" y="154408"/>
            <a:ext cx="32539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DE" b="1" dirty="0" err="1">
                <a:latin typeface="Calibri" pitchFamily="34" charset="0"/>
              </a:rPr>
              <a:t>Embrace</a:t>
            </a:r>
            <a:r>
              <a:rPr lang="de-DE" b="1" dirty="0">
                <a:latin typeface="Calibri" pitchFamily="34" charset="0"/>
              </a:rPr>
              <a:t> </a:t>
            </a:r>
            <a:r>
              <a:rPr lang="de-DE" b="1" dirty="0" err="1">
                <a:latin typeface="Calibri" pitchFamily="34" charset="0"/>
              </a:rPr>
              <a:t>heterogeneity</a:t>
            </a:r>
            <a:r>
              <a:rPr lang="de-DE" b="1" dirty="0">
                <a:latin typeface="Calibri" pitchFamily="34" charset="0"/>
              </a:rPr>
              <a:t>!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145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CBE8197-C384-6940-B6BE-135AD5D72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435" y="4234543"/>
            <a:ext cx="2517824" cy="141877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223FF19-18DF-A048-9834-5C5890ED16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7" y="207404"/>
            <a:ext cx="6382488" cy="358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826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3233424" y="154408"/>
            <a:ext cx="32539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DE" b="1" dirty="0" err="1">
                <a:latin typeface="Calibri" pitchFamily="34" charset="0"/>
              </a:rPr>
              <a:t>Embrace</a:t>
            </a:r>
            <a:r>
              <a:rPr lang="de-DE" b="1" dirty="0">
                <a:latin typeface="Calibri" pitchFamily="34" charset="0"/>
              </a:rPr>
              <a:t> </a:t>
            </a:r>
            <a:r>
              <a:rPr lang="de-DE" b="1" dirty="0" err="1">
                <a:latin typeface="Calibri" pitchFamily="34" charset="0"/>
              </a:rPr>
              <a:t>heterogeneity</a:t>
            </a:r>
            <a:r>
              <a:rPr lang="de-DE" b="1" dirty="0">
                <a:latin typeface="Calibri" pitchFamily="34" charset="0"/>
              </a:rPr>
              <a:t>!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198382" y="886920"/>
            <a:ext cx="8819494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  <a:spcBef>
                <a:spcPts val="600"/>
              </a:spcBef>
            </a:pPr>
            <a:r>
              <a:rPr lang="en-US" sz="2000" b="1" dirty="0">
                <a:latin typeface="Calibri" panose="020F0502020204030204" pitchFamily="34" charset="0"/>
              </a:rPr>
              <a:t>Temporal heterogeneity</a:t>
            </a: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Fixed effect</a:t>
            </a:r>
            <a:r>
              <a:rPr lang="de-CH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&lt;-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[t]</a:t>
            </a:r>
            <a:endParaRPr lang="en-US" sz="18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Random effect</a:t>
            </a:r>
            <a:r>
              <a:rPr lang="de-CH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 &lt;-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epsilon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[t]</a:t>
            </a:r>
          </a:p>
          <a:p>
            <a:pPr>
              <a:lnSpc>
                <a:spcPts val="2400"/>
              </a:lnSpc>
              <a:spcBef>
                <a:spcPts val="600"/>
              </a:spcBef>
            </a:pP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epsilon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[t] ~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dnorm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 tau) 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361950" lvl="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Covariate</a:t>
            </a:r>
            <a:r>
              <a:rPr lang="de-CH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 &lt;-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+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[2] * x[t]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</a:endParaRPr>
          </a:p>
          <a:p>
            <a:pPr>
              <a:lnSpc>
                <a:spcPts val="2400"/>
              </a:lnSpc>
              <a:spcBef>
                <a:spcPts val="600"/>
              </a:spcBef>
            </a:pPr>
            <a:r>
              <a:rPr lang="en-US" sz="2000" b="1" dirty="0">
                <a:latin typeface="Calibri" panose="020F0502020204030204" pitchFamily="34" charset="0"/>
              </a:rPr>
              <a:t>Individual heterogeneity </a:t>
            </a:r>
          </a:p>
          <a:p>
            <a:pPr marL="361950" lvl="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Sex effect</a:t>
            </a:r>
            <a:r>
              <a:rPr lang="de-CH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 &lt;-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[i]]</a:t>
            </a:r>
            <a:endParaRPr lang="de-CH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lnSpc>
                <a:spcPts val="2400"/>
              </a:lnSpc>
              <a:spcBef>
                <a:spcPts val="600"/>
              </a:spcBef>
            </a:pPr>
            <a:r>
              <a:rPr lang="de-CH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CH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de-CH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[i] = 1</a:t>
            </a:r>
            <a:r>
              <a:rPr lang="de-CH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de-CH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 </a:t>
            </a:r>
            <a:r>
              <a:rPr lang="de-CH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CH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female</a:t>
            </a:r>
            <a:r>
              <a:rPr lang="de-CH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CH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de-CH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[i] = 2</a:t>
            </a:r>
            <a:r>
              <a:rPr lang="de-CH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otherwise</a:t>
            </a:r>
            <a:endParaRPr lang="de-CH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1950" lvl="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Continuous covariate</a:t>
            </a:r>
            <a:r>
              <a:rPr lang="de-CH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 &lt;-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+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[2] * x[i]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361950" lvl="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Random effect</a:t>
            </a:r>
            <a:r>
              <a:rPr lang="de-CH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 &lt;-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epsilon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[i]</a:t>
            </a:r>
          </a:p>
          <a:p>
            <a:pPr lvl="0">
              <a:lnSpc>
                <a:spcPts val="2400"/>
              </a:lnSpc>
              <a:spcBef>
                <a:spcPts val="600"/>
              </a:spcBef>
            </a:pPr>
            <a:r>
              <a:rPr lang="de-CH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de-CH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CH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epsilon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[i] ~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dnorm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 tau) 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6105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3233424" y="154408"/>
            <a:ext cx="32539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DE" b="1" dirty="0" err="1">
                <a:latin typeface="Calibri" pitchFamily="34" charset="0"/>
              </a:rPr>
              <a:t>Embrace</a:t>
            </a:r>
            <a:r>
              <a:rPr lang="de-DE" b="1" dirty="0">
                <a:latin typeface="Calibri" pitchFamily="34" charset="0"/>
              </a:rPr>
              <a:t> </a:t>
            </a:r>
            <a:r>
              <a:rPr lang="de-DE" b="1" dirty="0" err="1">
                <a:latin typeface="Calibri" pitchFamily="34" charset="0"/>
              </a:rPr>
              <a:t>heterogeneity</a:t>
            </a:r>
            <a:r>
              <a:rPr lang="de-DE" b="1" dirty="0">
                <a:latin typeface="Calibri" pitchFamily="34" charset="0"/>
              </a:rPr>
              <a:t>!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198382" y="886920"/>
            <a:ext cx="881949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  <a:spcBef>
                <a:spcPts val="600"/>
              </a:spcBef>
            </a:pPr>
            <a:r>
              <a:rPr lang="en-US" sz="2000" b="1" dirty="0">
                <a:latin typeface="Calibri" panose="020F0502020204030204" pitchFamily="34" charset="0"/>
              </a:rPr>
              <a:t>Temporal heterogeneity</a:t>
            </a: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Fixed effect</a:t>
            </a:r>
            <a:r>
              <a:rPr lang="de-CH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&lt;-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[t]</a:t>
            </a:r>
            <a:endParaRPr lang="en-US" sz="18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0132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3233424" y="154408"/>
            <a:ext cx="32539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DE" b="1" dirty="0" err="1">
                <a:latin typeface="Calibri" pitchFamily="34" charset="0"/>
              </a:rPr>
              <a:t>Embrace</a:t>
            </a:r>
            <a:r>
              <a:rPr lang="de-DE" b="1" dirty="0">
                <a:latin typeface="Calibri" pitchFamily="34" charset="0"/>
              </a:rPr>
              <a:t> </a:t>
            </a:r>
            <a:r>
              <a:rPr lang="de-DE" b="1" dirty="0" err="1">
                <a:latin typeface="Calibri" pitchFamily="34" charset="0"/>
              </a:rPr>
              <a:t>heterogeneity</a:t>
            </a:r>
            <a:r>
              <a:rPr lang="de-DE" b="1" dirty="0">
                <a:latin typeface="Calibri" pitchFamily="34" charset="0"/>
              </a:rPr>
              <a:t>!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198382" y="886920"/>
            <a:ext cx="88194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  <a:spcBef>
                <a:spcPts val="600"/>
              </a:spcBef>
            </a:pPr>
            <a:r>
              <a:rPr lang="en-US" sz="2000" b="1" dirty="0">
                <a:latin typeface="Calibri" panose="020F0502020204030204" pitchFamily="34" charset="0"/>
              </a:rPr>
              <a:t>Temporal heterogeneity</a:t>
            </a: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Fixed effect</a:t>
            </a:r>
            <a:r>
              <a:rPr lang="de-CH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&lt;-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[t]</a:t>
            </a:r>
            <a:endParaRPr lang="en-US" sz="18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Random effect</a:t>
            </a:r>
            <a:r>
              <a:rPr lang="de-CH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]) &lt;-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epsilon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[t]</a:t>
            </a:r>
          </a:p>
          <a:p>
            <a:pPr>
              <a:lnSpc>
                <a:spcPts val="2400"/>
              </a:lnSpc>
              <a:spcBef>
                <a:spcPts val="600"/>
              </a:spcBef>
            </a:pP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 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epsilon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[t] ~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dnorm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(0, tau) </a:t>
            </a: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1752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3233424" y="154408"/>
            <a:ext cx="32539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DE" b="1" dirty="0" err="1">
                <a:latin typeface="Calibri" pitchFamily="34" charset="0"/>
              </a:rPr>
              <a:t>Embrace</a:t>
            </a:r>
            <a:r>
              <a:rPr lang="de-DE" b="1" dirty="0">
                <a:latin typeface="Calibri" pitchFamily="34" charset="0"/>
              </a:rPr>
              <a:t> </a:t>
            </a:r>
            <a:r>
              <a:rPr lang="de-DE" b="1" dirty="0" err="1">
                <a:latin typeface="Calibri" pitchFamily="34" charset="0"/>
              </a:rPr>
              <a:t>heterogeneity</a:t>
            </a:r>
            <a:r>
              <a:rPr lang="de-DE" b="1" dirty="0">
                <a:latin typeface="Calibri" pitchFamily="34" charset="0"/>
              </a:rPr>
              <a:t>!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198382" y="886920"/>
            <a:ext cx="8819494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  <a:spcBef>
                <a:spcPts val="600"/>
              </a:spcBef>
            </a:pPr>
            <a:r>
              <a:rPr lang="en-US" sz="2000" b="1" dirty="0">
                <a:latin typeface="Calibri" panose="020F0502020204030204" pitchFamily="34" charset="0"/>
              </a:rPr>
              <a:t>Temporal heterogeneity</a:t>
            </a: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Fixed effect</a:t>
            </a:r>
            <a:r>
              <a:rPr lang="de-CH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&lt;-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[t]</a:t>
            </a:r>
            <a:endParaRPr lang="en-US" sz="18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Random effect</a:t>
            </a:r>
            <a:r>
              <a:rPr lang="de-CH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]) &lt;-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epsilon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[t]</a:t>
            </a:r>
          </a:p>
          <a:p>
            <a:pPr>
              <a:lnSpc>
                <a:spcPts val="2400"/>
              </a:lnSpc>
              <a:spcBef>
                <a:spcPts val="600"/>
              </a:spcBef>
            </a:pP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 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epsilon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[t] ~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dnorm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(0, tau) </a:t>
            </a:r>
            <a:endParaRPr lang="en-US" sz="2000" dirty="0">
              <a:latin typeface="Calibri" panose="020F0502020204030204" pitchFamily="34" charset="0"/>
            </a:endParaRPr>
          </a:p>
          <a:p>
            <a:pPr marL="361950" lvl="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Covariate</a:t>
            </a:r>
            <a:r>
              <a:rPr lang="de-CH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 &lt;-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+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[2] * x[t]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8401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3233424" y="154408"/>
            <a:ext cx="32539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DE" b="1" dirty="0" err="1">
                <a:latin typeface="Calibri" pitchFamily="34" charset="0"/>
              </a:rPr>
              <a:t>Embrace</a:t>
            </a:r>
            <a:r>
              <a:rPr lang="de-DE" b="1" dirty="0">
                <a:latin typeface="Calibri" pitchFamily="34" charset="0"/>
              </a:rPr>
              <a:t> </a:t>
            </a:r>
            <a:r>
              <a:rPr lang="de-DE" b="1" dirty="0" err="1">
                <a:latin typeface="Calibri" pitchFamily="34" charset="0"/>
              </a:rPr>
              <a:t>heterogeneity</a:t>
            </a:r>
            <a:r>
              <a:rPr lang="de-DE" b="1" dirty="0">
                <a:latin typeface="Calibri" pitchFamily="34" charset="0"/>
              </a:rPr>
              <a:t>!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198382" y="886920"/>
            <a:ext cx="881949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  <a:spcBef>
                <a:spcPts val="600"/>
              </a:spcBef>
            </a:pPr>
            <a:r>
              <a:rPr lang="en-US" sz="2000" b="1" dirty="0">
                <a:latin typeface="Calibri" panose="020F0502020204030204" pitchFamily="34" charset="0"/>
              </a:rPr>
              <a:t>Temporal heterogeneity</a:t>
            </a: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Fixed effect</a:t>
            </a:r>
            <a:r>
              <a:rPr lang="de-CH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&lt;-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[t]</a:t>
            </a:r>
            <a:endParaRPr lang="en-US" sz="18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Random effect</a:t>
            </a:r>
            <a:r>
              <a:rPr lang="de-CH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]) &lt;-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epsilon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[t]</a:t>
            </a:r>
          </a:p>
          <a:p>
            <a:pPr>
              <a:lnSpc>
                <a:spcPts val="2400"/>
              </a:lnSpc>
              <a:spcBef>
                <a:spcPts val="600"/>
              </a:spcBef>
            </a:pP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 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epsilon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[t] ~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dnorm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(0, tau) </a:t>
            </a:r>
            <a:endParaRPr lang="en-US" sz="2000" dirty="0">
              <a:latin typeface="Calibri" panose="020F0502020204030204" pitchFamily="34" charset="0"/>
            </a:endParaRPr>
          </a:p>
          <a:p>
            <a:pPr marL="361950" lvl="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Covariate</a:t>
            </a:r>
            <a:r>
              <a:rPr lang="de-CH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 &lt;-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+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[2] * x[t]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</a:endParaRPr>
          </a:p>
          <a:p>
            <a:pPr>
              <a:lnSpc>
                <a:spcPts val="2400"/>
              </a:lnSpc>
              <a:spcBef>
                <a:spcPts val="600"/>
              </a:spcBef>
            </a:pPr>
            <a:r>
              <a:rPr lang="en-US" sz="2000" b="1" dirty="0">
                <a:latin typeface="Calibri" panose="020F0502020204030204" pitchFamily="34" charset="0"/>
              </a:rPr>
              <a:t>Individual heterogeneity </a:t>
            </a:r>
          </a:p>
          <a:p>
            <a:pPr marL="361950" lvl="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Sex effect</a:t>
            </a:r>
            <a:r>
              <a:rPr lang="de-CH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 &lt;-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[i]]</a:t>
            </a:r>
            <a:endParaRPr lang="de-CH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lnSpc>
                <a:spcPts val="2400"/>
              </a:lnSpc>
              <a:spcBef>
                <a:spcPts val="600"/>
              </a:spcBef>
            </a:pP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[i] = 1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female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CH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[i] = 2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otherwise</a:t>
            </a:r>
            <a:endParaRPr lang="de-CH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898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3233424" y="154408"/>
            <a:ext cx="32539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DE" b="1" dirty="0" err="1">
                <a:latin typeface="Calibri" pitchFamily="34" charset="0"/>
              </a:rPr>
              <a:t>Embrace</a:t>
            </a:r>
            <a:r>
              <a:rPr lang="de-DE" b="1" dirty="0">
                <a:latin typeface="Calibri" pitchFamily="34" charset="0"/>
              </a:rPr>
              <a:t> </a:t>
            </a:r>
            <a:r>
              <a:rPr lang="de-DE" b="1" dirty="0" err="1">
                <a:latin typeface="Calibri" pitchFamily="34" charset="0"/>
              </a:rPr>
              <a:t>heterogeneity</a:t>
            </a:r>
            <a:r>
              <a:rPr lang="de-DE" b="1" dirty="0">
                <a:latin typeface="Calibri" pitchFamily="34" charset="0"/>
              </a:rPr>
              <a:t>!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198382" y="886920"/>
            <a:ext cx="8819494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  <a:spcBef>
                <a:spcPts val="600"/>
              </a:spcBef>
            </a:pPr>
            <a:r>
              <a:rPr lang="en-US" sz="2000" b="1" dirty="0">
                <a:latin typeface="Calibri" panose="020F0502020204030204" pitchFamily="34" charset="0"/>
              </a:rPr>
              <a:t>Temporal heterogeneity</a:t>
            </a: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Fixed effect</a:t>
            </a:r>
            <a:r>
              <a:rPr lang="de-CH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&lt;-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[t]</a:t>
            </a:r>
            <a:endParaRPr lang="en-US" sz="18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Random effect</a:t>
            </a:r>
            <a:r>
              <a:rPr lang="de-CH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]) &lt;-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epsilon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[t]</a:t>
            </a:r>
          </a:p>
          <a:p>
            <a:pPr>
              <a:lnSpc>
                <a:spcPts val="2400"/>
              </a:lnSpc>
              <a:spcBef>
                <a:spcPts val="600"/>
              </a:spcBef>
            </a:pP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 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epsilon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[t] ~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dnorm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(0, tau) </a:t>
            </a:r>
            <a:endParaRPr lang="en-US" sz="2000" dirty="0">
              <a:latin typeface="Calibri" panose="020F0502020204030204" pitchFamily="34" charset="0"/>
            </a:endParaRPr>
          </a:p>
          <a:p>
            <a:pPr marL="361950" lvl="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Covariate</a:t>
            </a:r>
            <a:r>
              <a:rPr lang="de-CH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 &lt;-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+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[2] * x[t]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</a:endParaRPr>
          </a:p>
          <a:p>
            <a:pPr>
              <a:lnSpc>
                <a:spcPts val="2400"/>
              </a:lnSpc>
              <a:spcBef>
                <a:spcPts val="600"/>
              </a:spcBef>
            </a:pPr>
            <a:r>
              <a:rPr lang="en-US" sz="2000" b="1" dirty="0">
                <a:latin typeface="Calibri" panose="020F0502020204030204" pitchFamily="34" charset="0"/>
              </a:rPr>
              <a:t>Individual heterogeneity </a:t>
            </a:r>
          </a:p>
          <a:p>
            <a:pPr marL="361950" lvl="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Sex effect</a:t>
            </a:r>
            <a:r>
              <a:rPr lang="de-CH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 &lt;-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[i]]</a:t>
            </a:r>
            <a:endParaRPr lang="de-CH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lnSpc>
                <a:spcPts val="2400"/>
              </a:lnSpc>
              <a:spcBef>
                <a:spcPts val="600"/>
              </a:spcBef>
            </a:pP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[i] = 1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female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CH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[i] = 2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otherwise</a:t>
            </a:r>
            <a:endParaRPr lang="de-CH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1950" lvl="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Continuous covariate</a:t>
            </a:r>
            <a:r>
              <a:rPr lang="de-CH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 &lt;-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+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[2] * x[i]</a:t>
            </a:r>
            <a:endParaRPr lang="en-US" sz="2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6699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3233424" y="154408"/>
            <a:ext cx="32539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DE" b="1" dirty="0" err="1">
                <a:latin typeface="Calibri" pitchFamily="34" charset="0"/>
              </a:rPr>
              <a:t>Embrace</a:t>
            </a:r>
            <a:r>
              <a:rPr lang="de-DE" b="1" dirty="0">
                <a:latin typeface="Calibri" pitchFamily="34" charset="0"/>
              </a:rPr>
              <a:t> </a:t>
            </a:r>
            <a:r>
              <a:rPr lang="de-DE" b="1" dirty="0" err="1">
                <a:latin typeface="Calibri" pitchFamily="34" charset="0"/>
              </a:rPr>
              <a:t>heterogeneity</a:t>
            </a:r>
            <a:r>
              <a:rPr lang="de-DE" b="1" dirty="0">
                <a:latin typeface="Calibri" pitchFamily="34" charset="0"/>
              </a:rPr>
              <a:t>!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198382" y="886920"/>
            <a:ext cx="8819494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  <a:spcBef>
                <a:spcPts val="600"/>
              </a:spcBef>
            </a:pPr>
            <a:r>
              <a:rPr lang="en-US" sz="2000" b="1" dirty="0">
                <a:latin typeface="Calibri" panose="020F0502020204030204" pitchFamily="34" charset="0"/>
              </a:rPr>
              <a:t>Temporal heterogeneity</a:t>
            </a: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Fixed effect</a:t>
            </a:r>
            <a:r>
              <a:rPr lang="de-CH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&lt;-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[t]</a:t>
            </a:r>
            <a:endParaRPr lang="en-US" sz="18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Random effect</a:t>
            </a:r>
            <a:r>
              <a:rPr lang="de-CH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]) &lt;-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epsilon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[t]</a:t>
            </a:r>
          </a:p>
          <a:p>
            <a:pPr>
              <a:lnSpc>
                <a:spcPts val="2400"/>
              </a:lnSpc>
              <a:spcBef>
                <a:spcPts val="600"/>
              </a:spcBef>
            </a:pP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 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epsilon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[t] ~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dnorm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(0, tau) </a:t>
            </a:r>
            <a:endParaRPr lang="en-US" sz="2000" dirty="0">
              <a:latin typeface="Calibri" panose="020F0502020204030204" pitchFamily="34" charset="0"/>
            </a:endParaRPr>
          </a:p>
          <a:p>
            <a:pPr marL="361950" lvl="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Covariate</a:t>
            </a:r>
            <a:r>
              <a:rPr lang="de-CH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 &lt;-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+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[2] * x[t]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</a:endParaRPr>
          </a:p>
          <a:p>
            <a:pPr>
              <a:lnSpc>
                <a:spcPts val="2400"/>
              </a:lnSpc>
              <a:spcBef>
                <a:spcPts val="600"/>
              </a:spcBef>
            </a:pPr>
            <a:r>
              <a:rPr lang="en-US" sz="2000" b="1" dirty="0">
                <a:latin typeface="Calibri" panose="020F0502020204030204" pitchFamily="34" charset="0"/>
              </a:rPr>
              <a:t>Individual heterogeneity </a:t>
            </a:r>
          </a:p>
          <a:p>
            <a:pPr marL="361950" lvl="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Sex effect</a:t>
            </a:r>
            <a:r>
              <a:rPr lang="de-CH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 &lt;-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[i]]</a:t>
            </a:r>
            <a:endParaRPr lang="de-CH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lnSpc>
                <a:spcPts val="2400"/>
              </a:lnSpc>
              <a:spcBef>
                <a:spcPts val="600"/>
              </a:spcBef>
            </a:pP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[i] = 1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female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CH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[i] = 2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otherwise</a:t>
            </a:r>
            <a:endParaRPr lang="de-CH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1950" lvl="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Continuous covariate</a:t>
            </a:r>
            <a:r>
              <a:rPr lang="de-CH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 &lt;-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+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[2] * x[i]</a:t>
            </a:r>
            <a:endParaRPr lang="en-US" sz="2000" dirty="0">
              <a:latin typeface="Calibri" panose="020F0502020204030204" pitchFamily="34" charset="0"/>
            </a:endParaRPr>
          </a:p>
          <a:p>
            <a:pPr marL="361950" lvl="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Random effect</a:t>
            </a:r>
            <a:r>
              <a:rPr lang="de-CH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 &lt;-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epsilon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[i]</a:t>
            </a:r>
          </a:p>
          <a:p>
            <a:pPr lvl="0">
              <a:lnSpc>
                <a:spcPts val="2400"/>
              </a:lnSpc>
              <a:spcBef>
                <a:spcPts val="600"/>
              </a:spcBef>
            </a:pPr>
            <a:r>
              <a:rPr lang="de-CH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CH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epsilon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[i] ~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dnorm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 tau) 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7309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3233424" y="154408"/>
            <a:ext cx="32539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DE" b="1" dirty="0" err="1">
                <a:latin typeface="Calibri" pitchFamily="34" charset="0"/>
              </a:rPr>
              <a:t>Embrace</a:t>
            </a:r>
            <a:r>
              <a:rPr lang="de-DE" b="1" dirty="0">
                <a:latin typeface="Calibri" pitchFamily="34" charset="0"/>
              </a:rPr>
              <a:t> </a:t>
            </a:r>
            <a:r>
              <a:rPr lang="de-DE" b="1" dirty="0" err="1">
                <a:latin typeface="Calibri" pitchFamily="34" charset="0"/>
              </a:rPr>
              <a:t>heterogeneity</a:t>
            </a:r>
            <a:r>
              <a:rPr lang="de-DE" b="1" dirty="0">
                <a:latin typeface="Calibri" pitchFamily="34" charset="0"/>
              </a:rPr>
              <a:t>!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147145" y="855389"/>
            <a:ext cx="89232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</a:endParaRPr>
          </a:p>
          <a:p>
            <a:pPr>
              <a:lnSpc>
                <a:spcPts val="2400"/>
              </a:lnSpc>
              <a:spcBef>
                <a:spcPts val="600"/>
              </a:spcBef>
            </a:pPr>
            <a:r>
              <a:rPr lang="en-US" sz="2000" b="1" dirty="0">
                <a:latin typeface="Calibri" panose="020F0502020204030204" pitchFamily="34" charset="0"/>
              </a:rPr>
              <a:t>Both temporal and individual heterogeneity</a:t>
            </a: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2421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3233424" y="154408"/>
            <a:ext cx="32539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DE" b="1" dirty="0" err="1">
                <a:latin typeface="Calibri" pitchFamily="34" charset="0"/>
              </a:rPr>
              <a:t>Embrace</a:t>
            </a:r>
            <a:r>
              <a:rPr lang="de-DE" b="1" dirty="0">
                <a:latin typeface="Calibri" pitchFamily="34" charset="0"/>
              </a:rPr>
              <a:t> </a:t>
            </a:r>
            <a:r>
              <a:rPr lang="de-DE" b="1" dirty="0" err="1">
                <a:latin typeface="Calibri" pitchFamily="34" charset="0"/>
              </a:rPr>
              <a:t>heterogeneity</a:t>
            </a:r>
            <a:r>
              <a:rPr lang="de-DE" b="1" dirty="0">
                <a:latin typeface="Calibri" pitchFamily="34" charset="0"/>
              </a:rPr>
              <a:t>!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147145" y="855389"/>
            <a:ext cx="8923283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</a:endParaRPr>
          </a:p>
          <a:p>
            <a:pPr>
              <a:lnSpc>
                <a:spcPts val="2400"/>
              </a:lnSpc>
              <a:spcBef>
                <a:spcPts val="600"/>
              </a:spcBef>
            </a:pPr>
            <a:r>
              <a:rPr lang="en-US" sz="2000" b="1" dirty="0">
                <a:latin typeface="Calibri" panose="020F0502020204030204" pitchFamily="34" charset="0"/>
              </a:rPr>
              <a:t>Both temporal and individual heterogeneity</a:t>
            </a:r>
          </a:p>
          <a:p>
            <a:pPr marL="361950" lvl="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Age effect: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 &lt;-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]]</a:t>
            </a:r>
            <a:endParaRPr lang="de-CH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lnSpc>
                <a:spcPts val="2400"/>
              </a:lnSpc>
              <a:spcBef>
                <a:spcPts val="600"/>
              </a:spcBef>
            </a:pP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</a:t>
            </a: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1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individual i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young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CH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</a:t>
            </a: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[i] = 2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adult</a:t>
            </a: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2401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3233424" y="154408"/>
            <a:ext cx="32539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DE" b="1" dirty="0" err="1">
                <a:latin typeface="Calibri" pitchFamily="34" charset="0"/>
              </a:rPr>
              <a:t>Embrace</a:t>
            </a:r>
            <a:r>
              <a:rPr lang="de-DE" b="1" dirty="0">
                <a:latin typeface="Calibri" pitchFamily="34" charset="0"/>
              </a:rPr>
              <a:t> </a:t>
            </a:r>
            <a:r>
              <a:rPr lang="de-DE" b="1" dirty="0" err="1">
                <a:latin typeface="Calibri" pitchFamily="34" charset="0"/>
              </a:rPr>
              <a:t>heterogeneity</a:t>
            </a:r>
            <a:r>
              <a:rPr lang="de-DE" b="1" dirty="0">
                <a:latin typeface="Calibri" pitchFamily="34" charset="0"/>
              </a:rPr>
              <a:t>!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147145" y="855389"/>
            <a:ext cx="8923283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</a:endParaRPr>
          </a:p>
          <a:p>
            <a:pPr>
              <a:lnSpc>
                <a:spcPts val="2400"/>
              </a:lnSpc>
              <a:spcBef>
                <a:spcPts val="600"/>
              </a:spcBef>
            </a:pPr>
            <a:r>
              <a:rPr lang="en-US" sz="2000" b="1" dirty="0">
                <a:latin typeface="Calibri" panose="020F0502020204030204" pitchFamily="34" charset="0"/>
              </a:rPr>
              <a:t>Both temporal and individual heterogeneity</a:t>
            </a:r>
          </a:p>
          <a:p>
            <a:pPr marL="361950" lvl="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Age effect: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 &lt;-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]]</a:t>
            </a:r>
            <a:endParaRPr lang="de-CH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lnSpc>
                <a:spcPts val="2400"/>
              </a:lnSpc>
              <a:spcBef>
                <a:spcPts val="600"/>
              </a:spcBef>
            </a:pP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</a:t>
            </a: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1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individual i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young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CH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</a:t>
            </a: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[i] = 2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adult</a:t>
            </a: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C0B5F3-A940-7242-A296-174FDB77C4AD}"/>
              </a:ext>
            </a:extLst>
          </p:cNvPr>
          <p:cNvSpPr/>
          <p:nvPr/>
        </p:nvSpPr>
        <p:spPr>
          <a:xfrm>
            <a:off x="231227" y="3934713"/>
            <a:ext cx="899685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Note: In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capture-recapture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corresponds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time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elapsed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since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first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encounter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fr-FR" altLang="en-US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Thus</a:t>
            </a:r>
            <a:r>
              <a:rPr lang="fr-FR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fr-FR" altLang="en-US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</a:t>
            </a:r>
            <a:r>
              <a:rPr lang="fr-FR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capture-recapture </a:t>
            </a:r>
            <a:r>
              <a:rPr lang="fr-FR" altLang="en-US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models</a:t>
            </a:r>
            <a:r>
              <a:rPr lang="fr-FR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altLang="en-US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fr-FR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altLang="en-US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true</a:t>
            </a:r>
            <a:r>
              <a:rPr lang="fr-FR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altLang="en-US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</a:t>
            </a:r>
            <a:r>
              <a:rPr lang="fr-FR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altLang="en-US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only</a:t>
            </a:r>
            <a:r>
              <a:rPr lang="fr-FR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</a:t>
            </a:r>
            <a:r>
              <a:rPr lang="fr-FR" altLang="en-US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individuals</a:t>
            </a:r>
            <a:r>
              <a:rPr lang="fr-FR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altLang="en-US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marked</a:t>
            </a:r>
            <a:r>
              <a:rPr lang="fr-FR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at </a:t>
            </a:r>
            <a:r>
              <a:rPr lang="fr-FR" altLang="en-US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birth</a:t>
            </a:r>
            <a:r>
              <a:rPr lang="fr-FR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de-CH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40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812AAF9-DF96-6040-B175-6E30EA7C1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15" y="-30480"/>
            <a:ext cx="660796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272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3233424" y="154408"/>
            <a:ext cx="32539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DE" b="1" dirty="0" err="1">
                <a:latin typeface="Calibri" pitchFamily="34" charset="0"/>
              </a:rPr>
              <a:t>Embrace</a:t>
            </a:r>
            <a:r>
              <a:rPr lang="de-DE" b="1" dirty="0">
                <a:latin typeface="Calibri" pitchFamily="34" charset="0"/>
              </a:rPr>
              <a:t> </a:t>
            </a:r>
            <a:r>
              <a:rPr lang="de-DE" b="1" dirty="0" err="1">
                <a:latin typeface="Calibri" pitchFamily="34" charset="0"/>
              </a:rPr>
              <a:t>heterogeneity</a:t>
            </a:r>
            <a:r>
              <a:rPr lang="de-DE" b="1" dirty="0">
                <a:latin typeface="Calibri" pitchFamily="34" charset="0"/>
              </a:rPr>
              <a:t>!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147145" y="855389"/>
            <a:ext cx="8923283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</a:endParaRPr>
          </a:p>
          <a:p>
            <a:pPr>
              <a:lnSpc>
                <a:spcPts val="2400"/>
              </a:lnSpc>
              <a:spcBef>
                <a:spcPts val="600"/>
              </a:spcBef>
            </a:pPr>
            <a:r>
              <a:rPr lang="en-US" sz="2000" b="1" dirty="0">
                <a:latin typeface="Calibri" panose="020F0502020204030204" pitchFamily="34" charset="0"/>
              </a:rPr>
              <a:t>Both temporal and individual heterogeneity</a:t>
            </a:r>
          </a:p>
          <a:p>
            <a:pPr marL="361950" lvl="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Age effect: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 &lt;-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]]</a:t>
            </a:r>
            <a:endParaRPr lang="de-CH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lnSpc>
                <a:spcPts val="2400"/>
              </a:lnSpc>
              <a:spcBef>
                <a:spcPts val="600"/>
              </a:spcBef>
            </a:pP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</a:t>
            </a: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1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individual i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young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CH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</a:t>
            </a: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[i] = 2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adult</a:t>
            </a:r>
          </a:p>
          <a:p>
            <a:pPr marL="361950" lvl="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Covariate</a:t>
            </a:r>
            <a:r>
              <a:rPr lang="de-CH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 &lt;-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+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[2] * x[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0">
              <a:lnSpc>
                <a:spcPts val="2400"/>
              </a:lnSpc>
              <a:spcBef>
                <a:spcPts val="600"/>
              </a:spcBef>
            </a:pPr>
            <a:endParaRPr lang="de-CH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5131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3233424" y="154408"/>
            <a:ext cx="32539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DE" b="1" dirty="0" err="1">
                <a:latin typeface="Calibri" pitchFamily="34" charset="0"/>
              </a:rPr>
              <a:t>Embrace</a:t>
            </a:r>
            <a:r>
              <a:rPr lang="de-DE" b="1" dirty="0">
                <a:latin typeface="Calibri" pitchFamily="34" charset="0"/>
              </a:rPr>
              <a:t> </a:t>
            </a:r>
            <a:r>
              <a:rPr lang="de-DE" b="1" dirty="0" err="1">
                <a:latin typeface="Calibri" pitchFamily="34" charset="0"/>
              </a:rPr>
              <a:t>heterogeneity</a:t>
            </a:r>
            <a:r>
              <a:rPr lang="de-DE" b="1" dirty="0">
                <a:latin typeface="Calibri" pitchFamily="34" charset="0"/>
              </a:rPr>
              <a:t>!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147145" y="855389"/>
            <a:ext cx="8923283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</a:endParaRPr>
          </a:p>
          <a:p>
            <a:pPr>
              <a:lnSpc>
                <a:spcPts val="2400"/>
              </a:lnSpc>
              <a:spcBef>
                <a:spcPts val="600"/>
              </a:spcBef>
            </a:pPr>
            <a:r>
              <a:rPr lang="en-US" sz="2000" b="1" dirty="0">
                <a:latin typeface="Calibri" panose="020F0502020204030204" pitchFamily="34" charset="0"/>
              </a:rPr>
              <a:t>Both temporal and individual heterogeneity</a:t>
            </a:r>
          </a:p>
          <a:p>
            <a:pPr marL="361950" lvl="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Age effect: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 &lt;-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]]</a:t>
            </a:r>
            <a:endParaRPr lang="de-CH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lnSpc>
                <a:spcPts val="2400"/>
              </a:lnSpc>
              <a:spcBef>
                <a:spcPts val="600"/>
              </a:spcBef>
            </a:pP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</a:t>
            </a: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1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individual i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young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CH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</a:t>
            </a: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[i] = 2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adult</a:t>
            </a:r>
          </a:p>
          <a:p>
            <a:pPr marL="361950" lvl="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Covariate</a:t>
            </a:r>
            <a:r>
              <a:rPr lang="de-CH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 &lt;-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+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[2] * x[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0">
              <a:lnSpc>
                <a:spcPts val="2400"/>
              </a:lnSpc>
              <a:spcBef>
                <a:spcPts val="600"/>
              </a:spcBef>
            </a:pPr>
            <a:endParaRPr lang="de-CH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C0B5F3-A940-7242-A296-174FDB77C4AD}"/>
              </a:ext>
            </a:extLst>
          </p:cNvPr>
          <p:cNvSpPr/>
          <p:nvPr/>
        </p:nvSpPr>
        <p:spPr>
          <a:xfrm>
            <a:off x="231227" y="3934713"/>
            <a:ext cx="899685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Note: </a:t>
            </a:r>
            <a:r>
              <a:rPr lang="fr-FR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fr-FR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need</a:t>
            </a:r>
            <a:r>
              <a:rPr lang="fr-FR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know the value of </a:t>
            </a:r>
            <a:r>
              <a:rPr lang="fr-FR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covariate</a:t>
            </a:r>
            <a:r>
              <a:rPr lang="fr-FR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at </a:t>
            </a:r>
            <a:r>
              <a:rPr lang="fr-FR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every</a:t>
            </a:r>
            <a:r>
              <a:rPr lang="fr-FR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occasion, </a:t>
            </a:r>
            <a:r>
              <a:rPr lang="fr-FR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</a:t>
            </a:r>
            <a:r>
              <a:rPr lang="fr-FR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fr-FR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 </a:t>
            </a:r>
            <a:r>
              <a:rPr lang="fr-FR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individual</a:t>
            </a:r>
            <a:r>
              <a:rPr lang="fr-FR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fr-FR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not </a:t>
            </a:r>
            <a:r>
              <a:rPr lang="fr-FR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recaptured</a:t>
            </a:r>
            <a:r>
              <a:rPr lang="fr-FR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If </a:t>
            </a:r>
            <a:r>
              <a:rPr lang="fr-FR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fr-FR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fr-FR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not the case, </a:t>
            </a:r>
            <a:r>
              <a:rPr lang="fr-FR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fr-FR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have </a:t>
            </a:r>
            <a:r>
              <a:rPr lang="fr-FR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missing</a:t>
            </a:r>
            <a:r>
              <a:rPr lang="fr-FR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value(s). The </a:t>
            </a:r>
            <a:r>
              <a:rPr lang="fr-FR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Bayesian</a:t>
            </a:r>
            <a:r>
              <a:rPr lang="fr-FR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framework</a:t>
            </a:r>
            <a:r>
              <a:rPr lang="fr-FR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fr-FR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useful</a:t>
            </a:r>
            <a:r>
              <a:rPr lang="fr-FR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here</a:t>
            </a:r>
            <a:r>
              <a:rPr lang="fr-FR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as </a:t>
            </a:r>
            <a:r>
              <a:rPr lang="fr-FR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fr-FR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fr-FR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</a:t>
            </a:r>
            <a:r>
              <a:rPr lang="fr-FR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model for the </a:t>
            </a:r>
            <a:r>
              <a:rPr lang="fr-FR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covariate</a:t>
            </a:r>
            <a:r>
              <a:rPr lang="fr-FR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fr-FR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fill</a:t>
            </a:r>
            <a:r>
              <a:rPr lang="fr-FR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gaps. </a:t>
            </a:r>
            <a:endParaRPr lang="de-CH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A42BB61-21F9-6746-877D-F2FA75694B31}"/>
              </a:ext>
            </a:extLst>
          </p:cNvPr>
          <p:cNvSpPr txBox="1"/>
          <p:nvPr/>
        </p:nvSpPr>
        <p:spPr>
          <a:xfrm>
            <a:off x="6741921" y="5356178"/>
            <a:ext cx="2423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Bonner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 &amp; Schwarz 2006</a:t>
            </a:r>
          </a:p>
        </p:txBody>
      </p:sp>
    </p:spTree>
    <p:extLst>
      <p:ext uri="{BB962C8B-B14F-4D97-AF65-F5344CB8AC3E}">
        <p14:creationId xmlns:p14="http://schemas.microsoft.com/office/powerpoint/2010/main" val="23010265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574675" y="291042"/>
            <a:ext cx="59025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Parameter </a:t>
            </a:r>
            <a:r>
              <a:rPr lang="de-CH" b="1" dirty="0" err="1">
                <a:latin typeface="Calibri" pitchFamily="34" charset="0"/>
              </a:rPr>
              <a:t>identifiability</a:t>
            </a:r>
            <a:r>
              <a:rPr lang="de-CH" b="1" dirty="0">
                <a:latin typeface="Calibri" pitchFamily="34" charset="0"/>
              </a:rPr>
              <a:t>: CJS </a:t>
            </a:r>
            <a:r>
              <a:rPr lang="de-CH" b="1" dirty="0" err="1">
                <a:latin typeface="Calibri" pitchFamily="34" charset="0"/>
              </a:rPr>
              <a:t>model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</a:t>
            </a:r>
            <a:endParaRPr lang="de-CH" b="1" dirty="0">
              <a:latin typeface="Calibri" pitchFamily="34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673FC0CF-D9B8-CF43-A911-CAF606E00289}"/>
              </a:ext>
            </a:extLst>
          </p:cNvPr>
          <p:cNvGrpSpPr/>
          <p:nvPr/>
        </p:nvGrpSpPr>
        <p:grpSpPr>
          <a:xfrm>
            <a:off x="136311" y="1066156"/>
            <a:ext cx="6017895" cy="4144962"/>
            <a:chOff x="3164840" y="1557338"/>
            <a:chExt cx="6017895" cy="4144962"/>
          </a:xfrm>
        </p:grpSpPr>
        <p:pic>
          <p:nvPicPr>
            <p:cNvPr id="5" name="Picture 2" descr="phi6">
              <a:extLst>
                <a:ext uri="{FF2B5EF4-FFF2-40B4-BE49-F238E27FC236}">
                  <a16:creationId xmlns:a16="http://schemas.microsoft.com/office/drawing/2014/main" id="{707CD9B8-D947-0C46-B10B-E2889FEF53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3650" y="1557338"/>
              <a:ext cx="4740275" cy="414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 Box 25">
              <a:extLst>
                <a:ext uri="{FF2B5EF4-FFF2-40B4-BE49-F238E27FC236}">
                  <a16:creationId xmlns:a16="http://schemas.microsoft.com/office/drawing/2014/main" id="{262C61A9-4502-EE40-8376-4C39DB0C97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54988" y="5157788"/>
              <a:ext cx="102774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fr-FR" alt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last </a:t>
              </a:r>
              <a:r>
                <a:rPr lang="fr-FR" altLang="en-US" sz="2400" dirty="0">
                  <a:latin typeface="Symbol" pitchFamily="2" charset="2"/>
                </a:rPr>
                <a:t>f</a:t>
              </a:r>
              <a:endParaRPr lang="fr-FR" altLang="en-US" sz="2400" dirty="0"/>
            </a:p>
          </p:txBody>
        </p:sp>
        <p:sp>
          <p:nvSpPr>
            <p:cNvPr id="13" name="Text Box 30">
              <a:extLst>
                <a:ext uri="{FF2B5EF4-FFF2-40B4-BE49-F238E27FC236}">
                  <a16:creationId xmlns:a16="http://schemas.microsoft.com/office/drawing/2014/main" id="{2CAEC4DF-C8B0-384F-B710-CDFB0281F9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4840" y="1856222"/>
              <a:ext cx="152146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fr-FR" altLang="en-US" sz="1800" dirty="0" err="1"/>
                <a:t>deviance</a:t>
              </a:r>
              <a:endParaRPr lang="fr-FR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31770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574675" y="291042"/>
            <a:ext cx="59025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Parameter </a:t>
            </a:r>
            <a:r>
              <a:rPr lang="de-CH" b="1" dirty="0" err="1">
                <a:latin typeface="Calibri" pitchFamily="34" charset="0"/>
              </a:rPr>
              <a:t>identifiability</a:t>
            </a:r>
            <a:r>
              <a:rPr lang="de-CH" b="1" dirty="0">
                <a:latin typeface="Calibri" pitchFamily="34" charset="0"/>
              </a:rPr>
              <a:t>: CJS </a:t>
            </a:r>
            <a:r>
              <a:rPr lang="de-CH" b="1" dirty="0" err="1">
                <a:latin typeface="Calibri" pitchFamily="34" charset="0"/>
              </a:rPr>
              <a:t>model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</a:t>
            </a:r>
            <a:endParaRPr lang="de-CH" b="1" dirty="0">
              <a:latin typeface="Calibri" pitchFamily="34" charset="0"/>
            </a:endParaRPr>
          </a:p>
        </p:txBody>
      </p:sp>
      <p:graphicFrame>
        <p:nvGraphicFramePr>
          <p:cNvPr id="6" name="Group 5">
            <a:extLst>
              <a:ext uri="{FF2B5EF4-FFF2-40B4-BE49-F238E27FC236}">
                <a16:creationId xmlns:a16="http://schemas.microsoft.com/office/drawing/2014/main" id="{B956301A-CC0C-B748-9075-80D9FEED3B4D}"/>
              </a:ext>
            </a:extLst>
          </p:cNvPr>
          <p:cNvGraphicFramePr>
            <a:graphicFrameLocks noGrp="1"/>
          </p:cNvGraphicFramePr>
          <p:nvPr/>
        </p:nvGraphicFramePr>
        <p:xfrm>
          <a:off x="6176326" y="1971344"/>
          <a:ext cx="1568452" cy="2585724"/>
        </p:xfrm>
        <a:graphic>
          <a:graphicData uri="http://schemas.openxmlformats.org/drawingml/2006/table">
            <a:tbl>
              <a:tblPr/>
              <a:tblGrid>
                <a:gridCol w="784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36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4440"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ts val="638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Pct val="100000"/>
                        <a:buFont typeface="Times New Roman" pitchFamily="18" charset="0"/>
                        <a:buNone/>
                        <a:tabLst/>
                      </a:pPr>
                      <a:r>
                        <a:rPr kumimoji="0" lang="fr-F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  <a:sym typeface="Symbol" pitchFamily="18" charset="2"/>
                        </a:rPr>
                        <a:t>last </a:t>
                      </a:r>
                      <a:r>
                        <a:rPr kumimoji="0" lang="fr-F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sym typeface="Symbol" pitchFamily="18" charset="2"/>
                        </a:rPr>
                        <a:t></a:t>
                      </a:r>
                      <a:endParaRPr kumimoji="0" lang="fr-F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sym typeface="Symbol" pitchFamily="18" charset="2"/>
                      </a:endParaRPr>
                    </a:p>
                  </a:txBody>
                  <a:tcPr marL="81286" marR="81286" horzOverflow="overflow">
                    <a:lnL cap="flat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ts val="638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Pct val="100000"/>
                        <a:buFont typeface="Times New Roman" pitchFamily="18" charset="0"/>
                        <a:buNone/>
                        <a:tabLst/>
                      </a:pPr>
                      <a:r>
                        <a:rPr kumimoji="0" lang="fr-F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Symbol" pitchFamily="18" charset="2"/>
                        </a:rPr>
                        <a:t>Dev</a:t>
                      </a:r>
                      <a:endParaRPr kumimoji="0" lang="fr-FR" sz="16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81286" marR="812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321"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ts val="638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Pct val="100000"/>
                        <a:buFont typeface="Times New Roman" pitchFamily="18" charset="0"/>
                        <a:buNone/>
                        <a:tabLst/>
                      </a:pPr>
                      <a:r>
                        <a:rPr kumimoji="0" lang="fr-F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0.73</a:t>
                      </a:r>
                    </a:p>
                  </a:txBody>
                  <a:tcPr marL="81286" marR="81286" horzOverflow="overflow">
                    <a:lnL cap="flat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ts val="638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Pct val="100000"/>
                        <a:buFont typeface="Times New Roman" pitchFamily="18" charset="0"/>
                        <a:buNone/>
                        <a:tabLst/>
                      </a:pPr>
                      <a:r>
                        <a:rPr kumimoji="0" lang="fr-F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656.95</a:t>
                      </a:r>
                    </a:p>
                  </a:txBody>
                  <a:tcPr marL="81286" marR="812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321"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ts val="638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Pct val="100000"/>
                        <a:buFont typeface="Times New Roman" pitchFamily="18" charset="0"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0.59</a:t>
                      </a:r>
                    </a:p>
                  </a:txBody>
                  <a:tcPr marL="81286" marR="81286" horzOverflow="overflow">
                    <a:lnL cap="flat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ts val="638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Pct val="100000"/>
                        <a:buFont typeface="Times New Roman" pitchFamily="18" charset="0"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656.95</a:t>
                      </a:r>
                    </a:p>
                  </a:txBody>
                  <a:tcPr marL="81286" marR="812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321"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ts val="638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Pct val="100000"/>
                        <a:buFont typeface="Times New Roman" pitchFamily="18" charset="0"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0.53</a:t>
                      </a:r>
                    </a:p>
                  </a:txBody>
                  <a:tcPr marL="81286" marR="81286" horzOverflow="overflow">
                    <a:lnL cap="flat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ts val="638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Pct val="100000"/>
                        <a:buFont typeface="Times New Roman" pitchFamily="18" charset="0"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656.95</a:t>
                      </a:r>
                    </a:p>
                  </a:txBody>
                  <a:tcPr marL="81286" marR="812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0321"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ts val="638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Pct val="100000"/>
                        <a:buFont typeface="Times New Roman" pitchFamily="18" charset="0"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0.35</a:t>
                      </a:r>
                    </a:p>
                  </a:txBody>
                  <a:tcPr marL="81286" marR="81286" horzOverflow="overflow">
                    <a:lnL cap="flat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ts val="638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Pct val="100000"/>
                        <a:buFont typeface="Times New Roman" pitchFamily="18" charset="0"/>
                        <a:buNone/>
                        <a:tabLst/>
                      </a:pPr>
                      <a:r>
                        <a:rPr kumimoji="0" lang="fr-F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670.27</a:t>
                      </a:r>
                    </a:p>
                  </a:txBody>
                  <a:tcPr marL="81286" marR="812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" name="Groupe 1">
            <a:extLst>
              <a:ext uri="{FF2B5EF4-FFF2-40B4-BE49-F238E27FC236}">
                <a16:creationId xmlns:a16="http://schemas.microsoft.com/office/drawing/2014/main" id="{673FC0CF-D9B8-CF43-A911-CAF606E00289}"/>
              </a:ext>
            </a:extLst>
          </p:cNvPr>
          <p:cNvGrpSpPr/>
          <p:nvPr/>
        </p:nvGrpSpPr>
        <p:grpSpPr>
          <a:xfrm>
            <a:off x="136311" y="1066156"/>
            <a:ext cx="6017895" cy="4144962"/>
            <a:chOff x="3164840" y="1557338"/>
            <a:chExt cx="6017895" cy="4144962"/>
          </a:xfrm>
        </p:grpSpPr>
        <p:pic>
          <p:nvPicPr>
            <p:cNvPr id="5" name="Picture 2" descr="phi6">
              <a:extLst>
                <a:ext uri="{FF2B5EF4-FFF2-40B4-BE49-F238E27FC236}">
                  <a16:creationId xmlns:a16="http://schemas.microsoft.com/office/drawing/2014/main" id="{707CD9B8-D947-0C46-B10B-E2889FEF53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3650" y="1557338"/>
              <a:ext cx="4740275" cy="414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 Box 25">
              <a:extLst>
                <a:ext uri="{FF2B5EF4-FFF2-40B4-BE49-F238E27FC236}">
                  <a16:creationId xmlns:a16="http://schemas.microsoft.com/office/drawing/2014/main" id="{262C61A9-4502-EE40-8376-4C39DB0C97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54988" y="5157788"/>
              <a:ext cx="102774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fr-FR" alt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last </a:t>
              </a:r>
              <a:r>
                <a:rPr lang="fr-FR" altLang="en-US" sz="2400" dirty="0">
                  <a:latin typeface="Symbol" pitchFamily="2" charset="2"/>
                </a:rPr>
                <a:t>f</a:t>
              </a:r>
              <a:endParaRPr lang="fr-FR" altLang="en-US" sz="2400" dirty="0"/>
            </a:p>
          </p:txBody>
        </p:sp>
        <p:sp>
          <p:nvSpPr>
            <p:cNvPr id="8" name="Text Box 26">
              <a:extLst>
                <a:ext uri="{FF2B5EF4-FFF2-40B4-BE49-F238E27FC236}">
                  <a16:creationId xmlns:a16="http://schemas.microsoft.com/office/drawing/2014/main" id="{0183EA36-28C6-8343-A21F-28BAC2CE7F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65471" y="4591050"/>
              <a:ext cx="3206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fr-FR" altLang="en-US" sz="2400" dirty="0"/>
                <a:t>+</a:t>
              </a:r>
            </a:p>
          </p:txBody>
        </p:sp>
        <p:sp>
          <p:nvSpPr>
            <p:cNvPr id="10" name="Text Box 27">
              <a:extLst>
                <a:ext uri="{FF2B5EF4-FFF2-40B4-BE49-F238E27FC236}">
                  <a16:creationId xmlns:a16="http://schemas.microsoft.com/office/drawing/2014/main" id="{8E5B7ED5-AB42-7B47-82B5-B1EC45BA55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48591" y="4591050"/>
              <a:ext cx="319087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fr-FR" altLang="en-US" sz="2400" dirty="0"/>
                <a:t>+</a:t>
              </a:r>
            </a:p>
          </p:txBody>
        </p:sp>
        <p:sp>
          <p:nvSpPr>
            <p:cNvPr id="11" name="Text Box 28">
              <a:extLst>
                <a:ext uri="{FF2B5EF4-FFF2-40B4-BE49-F238E27FC236}">
                  <a16:creationId xmlns:a16="http://schemas.microsoft.com/office/drawing/2014/main" id="{73A0E664-9330-FA4F-A106-CA0F6973B6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84826" y="4591050"/>
              <a:ext cx="3206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fr-FR" altLang="en-US" sz="2400" dirty="0"/>
                <a:t>+</a:t>
              </a:r>
            </a:p>
          </p:txBody>
        </p:sp>
        <p:sp>
          <p:nvSpPr>
            <p:cNvPr id="12" name="Text Box 29">
              <a:extLst>
                <a:ext uri="{FF2B5EF4-FFF2-40B4-BE49-F238E27FC236}">
                  <a16:creationId xmlns:a16="http://schemas.microsoft.com/office/drawing/2014/main" id="{35AD0C43-4D83-0F47-8EEB-CAC6FFB723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4247" y="4289922"/>
              <a:ext cx="319088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fr-FR" altLang="en-US" sz="2400" dirty="0"/>
                <a:t>+</a:t>
              </a:r>
            </a:p>
          </p:txBody>
        </p:sp>
        <p:sp>
          <p:nvSpPr>
            <p:cNvPr id="13" name="Text Box 30">
              <a:extLst>
                <a:ext uri="{FF2B5EF4-FFF2-40B4-BE49-F238E27FC236}">
                  <a16:creationId xmlns:a16="http://schemas.microsoft.com/office/drawing/2014/main" id="{2CAEC4DF-C8B0-384F-B710-CDFB0281F9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4840" y="1856222"/>
              <a:ext cx="152146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fr-FR" altLang="en-US" sz="1800" dirty="0" err="1"/>
                <a:t>deviance</a:t>
              </a:r>
              <a:endParaRPr lang="fr-FR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170043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574675" y="291042"/>
            <a:ext cx="33001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Parameter </a:t>
            </a:r>
            <a:r>
              <a:rPr lang="de-CH" b="1" dirty="0" err="1">
                <a:latin typeface="Calibri" pitchFamily="34" charset="0"/>
              </a:rPr>
              <a:t>identifiability</a:t>
            </a:r>
            <a:endParaRPr lang="de-CH" b="1" dirty="0">
              <a:latin typeface="Calibri" pitchFamily="34" charset="0"/>
            </a:endParaRP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530225" y="1134459"/>
            <a:ext cx="8537575" cy="2140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93675" indent="-19367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ct val="45000"/>
              </a:spcBef>
              <a:buFontTx/>
              <a:buChar char="•"/>
            </a:pPr>
            <a:r>
              <a:rPr lang="de-CH" sz="2000" b="1" dirty="0" err="1">
                <a:latin typeface="Calibri" pitchFamily="34" charset="0"/>
              </a:rPr>
              <a:t>Intrinsic</a:t>
            </a:r>
            <a:r>
              <a:rPr lang="de-CH" sz="2000" dirty="0">
                <a:latin typeface="Calibri" pitchFamily="34" charset="0"/>
              </a:rPr>
              <a:t> non-</a:t>
            </a:r>
            <a:r>
              <a:rPr lang="de-CH" sz="2000" dirty="0" err="1">
                <a:latin typeface="Calibri" pitchFamily="34" charset="0"/>
              </a:rPr>
              <a:t>identifiability</a:t>
            </a:r>
            <a:endParaRPr lang="de-CH" sz="2000" dirty="0">
              <a:latin typeface="Calibri" pitchFamily="34" charset="0"/>
            </a:endParaRPr>
          </a:p>
          <a:p>
            <a:pPr lvl="1" eaLnBrk="1" hangingPunct="1">
              <a:spcBef>
                <a:spcPct val="45000"/>
              </a:spcBef>
              <a:buFontTx/>
              <a:buChar char="•"/>
            </a:pPr>
            <a:r>
              <a:rPr lang="de-CH" sz="2000" dirty="0" err="1">
                <a:latin typeface="Calibri" pitchFamily="34" charset="0"/>
              </a:rPr>
              <a:t>Likelihood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can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expressed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by</a:t>
            </a:r>
            <a:r>
              <a:rPr lang="de-CH" sz="2000" dirty="0">
                <a:latin typeface="Calibri" pitchFamily="34" charset="0"/>
              </a:rPr>
              <a:t> a </a:t>
            </a:r>
            <a:r>
              <a:rPr lang="de-CH" sz="2000" dirty="0" err="1">
                <a:latin typeface="Calibri" pitchFamily="34" charset="0"/>
              </a:rPr>
              <a:t>smaller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number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parameters</a:t>
            </a:r>
            <a:endParaRPr lang="de-CH" sz="2000" dirty="0">
              <a:latin typeface="Calibri" pitchFamily="34" charset="0"/>
            </a:endParaRPr>
          </a:p>
          <a:p>
            <a:pPr lvl="1" eaLnBrk="1" hangingPunct="1">
              <a:spcBef>
                <a:spcPct val="450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</a:rPr>
              <a:t>Feature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model</a:t>
            </a:r>
            <a:endParaRPr lang="de-CH" sz="2000" dirty="0">
              <a:latin typeface="Calibri" pitchFamily="34" charset="0"/>
            </a:endParaRPr>
          </a:p>
          <a:p>
            <a:pPr lvl="1" eaLnBrk="1" hangingPunct="1">
              <a:spcBef>
                <a:spcPct val="45000"/>
              </a:spcBef>
              <a:buFontTx/>
              <a:buChar char="•"/>
            </a:pPr>
            <a:endParaRPr lang="de-CH" sz="2000" dirty="0">
              <a:latin typeface="Calibri" pitchFamily="34" charset="0"/>
            </a:endParaRPr>
          </a:p>
          <a:p>
            <a:pPr eaLnBrk="1" hangingPunct="1">
              <a:spcBef>
                <a:spcPct val="45000"/>
              </a:spcBef>
              <a:buFontTx/>
              <a:buChar char="•"/>
            </a:pPr>
            <a:endParaRPr lang="de-CH" sz="18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2831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574675" y="291042"/>
            <a:ext cx="33001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Parameter </a:t>
            </a:r>
            <a:r>
              <a:rPr lang="de-CH" b="1" dirty="0" err="1">
                <a:latin typeface="Calibri" pitchFamily="34" charset="0"/>
              </a:rPr>
              <a:t>identifiability</a:t>
            </a:r>
            <a:endParaRPr lang="de-CH" b="1" dirty="0">
              <a:latin typeface="Calibri" pitchFamily="34" charset="0"/>
            </a:endParaRP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530225" y="1134459"/>
            <a:ext cx="8537575" cy="4371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93675" indent="-19367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ct val="45000"/>
              </a:spcBef>
              <a:buFontTx/>
              <a:buChar char="•"/>
            </a:pPr>
            <a:r>
              <a:rPr lang="de-CH" sz="2000" b="1" dirty="0" err="1">
                <a:latin typeface="Calibri" pitchFamily="34" charset="0"/>
              </a:rPr>
              <a:t>Intrinsic</a:t>
            </a:r>
            <a:r>
              <a:rPr lang="de-CH" sz="2000" dirty="0">
                <a:latin typeface="Calibri" pitchFamily="34" charset="0"/>
              </a:rPr>
              <a:t> non-</a:t>
            </a:r>
            <a:r>
              <a:rPr lang="de-CH" sz="2000" dirty="0" err="1">
                <a:latin typeface="Calibri" pitchFamily="34" charset="0"/>
              </a:rPr>
              <a:t>identifiability</a:t>
            </a:r>
            <a:endParaRPr lang="de-CH" sz="2000" dirty="0">
              <a:latin typeface="Calibri" pitchFamily="34" charset="0"/>
            </a:endParaRPr>
          </a:p>
          <a:p>
            <a:pPr lvl="1" eaLnBrk="1" hangingPunct="1">
              <a:spcBef>
                <a:spcPct val="45000"/>
              </a:spcBef>
              <a:buFontTx/>
              <a:buChar char="•"/>
            </a:pPr>
            <a:r>
              <a:rPr lang="de-CH" sz="2000" dirty="0" err="1">
                <a:latin typeface="Calibri" pitchFamily="34" charset="0"/>
              </a:rPr>
              <a:t>Likelihood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can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expressed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by</a:t>
            </a:r>
            <a:r>
              <a:rPr lang="de-CH" sz="2000" dirty="0">
                <a:latin typeface="Calibri" pitchFamily="34" charset="0"/>
              </a:rPr>
              <a:t> a </a:t>
            </a:r>
            <a:r>
              <a:rPr lang="de-CH" sz="2000" dirty="0" err="1">
                <a:latin typeface="Calibri" pitchFamily="34" charset="0"/>
              </a:rPr>
              <a:t>smaller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number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parameters</a:t>
            </a:r>
            <a:endParaRPr lang="de-CH" sz="2000" dirty="0">
              <a:latin typeface="Calibri" pitchFamily="34" charset="0"/>
            </a:endParaRPr>
          </a:p>
          <a:p>
            <a:pPr lvl="1" eaLnBrk="1" hangingPunct="1">
              <a:spcBef>
                <a:spcPct val="450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</a:rPr>
              <a:t>Feature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model</a:t>
            </a:r>
            <a:endParaRPr lang="de-CH" sz="2000" dirty="0">
              <a:latin typeface="Calibri" pitchFamily="34" charset="0"/>
            </a:endParaRPr>
          </a:p>
          <a:p>
            <a:pPr lvl="1" eaLnBrk="1" hangingPunct="1">
              <a:spcBef>
                <a:spcPct val="45000"/>
              </a:spcBef>
              <a:buFontTx/>
              <a:buChar char="•"/>
            </a:pPr>
            <a:endParaRPr lang="de-CH" sz="2000" dirty="0">
              <a:latin typeface="Calibri" pitchFamily="34" charset="0"/>
            </a:endParaRPr>
          </a:p>
          <a:p>
            <a:pPr eaLnBrk="1" hangingPunct="1">
              <a:spcBef>
                <a:spcPct val="45000"/>
              </a:spcBef>
              <a:buFontTx/>
              <a:buChar char="•"/>
            </a:pPr>
            <a:r>
              <a:rPr lang="de-CH" sz="2000" b="1" dirty="0" err="1">
                <a:latin typeface="Calibri" pitchFamily="34" charset="0"/>
              </a:rPr>
              <a:t>Extrinsic</a:t>
            </a:r>
            <a:r>
              <a:rPr lang="de-CH" sz="2000" dirty="0">
                <a:latin typeface="Calibri" pitchFamily="34" charset="0"/>
              </a:rPr>
              <a:t> non-</a:t>
            </a:r>
            <a:r>
              <a:rPr lang="de-CH" sz="2000" dirty="0" err="1">
                <a:latin typeface="Calibri" pitchFamily="34" charset="0"/>
              </a:rPr>
              <a:t>identifiability</a:t>
            </a:r>
            <a:endParaRPr lang="de-CH" sz="2000" dirty="0">
              <a:latin typeface="Calibri" pitchFamily="34" charset="0"/>
            </a:endParaRPr>
          </a:p>
          <a:p>
            <a:pPr lvl="1" eaLnBrk="1" hangingPunct="1">
              <a:spcBef>
                <a:spcPct val="450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</a:rPr>
              <a:t>Model </a:t>
            </a:r>
            <a:r>
              <a:rPr lang="de-CH" sz="2000" dirty="0" err="1">
                <a:latin typeface="Calibri" pitchFamily="34" charset="0"/>
              </a:rPr>
              <a:t>structure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fine</a:t>
            </a:r>
            <a:endParaRPr lang="de-CH" sz="2000" dirty="0">
              <a:latin typeface="Calibri" pitchFamily="34" charset="0"/>
            </a:endParaRPr>
          </a:p>
          <a:p>
            <a:pPr lvl="1" eaLnBrk="1" hangingPunct="1">
              <a:spcBef>
                <a:spcPct val="450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</a:rPr>
              <a:t>But lack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data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makes</a:t>
            </a:r>
            <a:r>
              <a:rPr lang="de-CH" sz="2000" dirty="0">
                <a:latin typeface="Calibri" pitchFamily="34" charset="0"/>
              </a:rPr>
              <a:t> a </a:t>
            </a:r>
            <a:r>
              <a:rPr lang="de-CH" sz="2000" dirty="0" err="1">
                <a:latin typeface="Calibri" pitchFamily="34" charset="0"/>
              </a:rPr>
              <a:t>parameter</a:t>
            </a:r>
            <a:r>
              <a:rPr lang="de-CH" sz="2000" dirty="0">
                <a:latin typeface="Calibri" pitchFamily="34" charset="0"/>
              </a:rPr>
              <a:t> non-</a:t>
            </a:r>
            <a:r>
              <a:rPr lang="de-CH" sz="2000" dirty="0" err="1">
                <a:latin typeface="Calibri" pitchFamily="34" charset="0"/>
              </a:rPr>
              <a:t>estimable</a:t>
            </a:r>
            <a:endParaRPr lang="de-CH" sz="2000" dirty="0">
              <a:latin typeface="Calibri" pitchFamily="34" charset="0"/>
            </a:endParaRPr>
          </a:p>
          <a:p>
            <a:pPr lvl="1" eaLnBrk="1" hangingPunct="1">
              <a:spcBef>
                <a:spcPct val="450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</a:rPr>
              <a:t>Feature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data</a:t>
            </a:r>
            <a:endParaRPr lang="de-CH" sz="2000" dirty="0">
              <a:latin typeface="Calibri" pitchFamily="34" charset="0"/>
            </a:endParaRPr>
          </a:p>
          <a:p>
            <a:pPr lvl="1" eaLnBrk="1" hangingPunct="1">
              <a:spcBef>
                <a:spcPct val="45000"/>
              </a:spcBef>
              <a:buFontTx/>
              <a:buChar char="•"/>
            </a:pPr>
            <a:endParaRPr lang="de-CH" sz="2000" dirty="0">
              <a:latin typeface="Calibri" pitchFamily="34" charset="0"/>
            </a:endParaRPr>
          </a:p>
          <a:p>
            <a:pPr eaLnBrk="1" hangingPunct="1">
              <a:spcBef>
                <a:spcPct val="45000"/>
              </a:spcBef>
              <a:buFontTx/>
              <a:buChar char="•"/>
            </a:pPr>
            <a:endParaRPr lang="de-CH" sz="18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5862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574675" y="291042"/>
            <a:ext cx="33001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Parameter </a:t>
            </a:r>
            <a:r>
              <a:rPr lang="de-CH" b="1" dirty="0" err="1">
                <a:latin typeface="Calibri" pitchFamily="34" charset="0"/>
              </a:rPr>
              <a:t>identifiability</a:t>
            </a:r>
            <a:endParaRPr lang="de-CH" b="1" dirty="0">
              <a:latin typeface="Calibri" pitchFamily="34" charset="0"/>
            </a:endParaRP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530225" y="1134459"/>
            <a:ext cx="8537575" cy="4371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93675" indent="-19367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ct val="45000"/>
              </a:spcBef>
              <a:buFontTx/>
              <a:buChar char="•"/>
            </a:pPr>
            <a:r>
              <a:rPr lang="de-CH" sz="2000" b="1" dirty="0" err="1">
                <a:latin typeface="Calibri" pitchFamily="34" charset="0"/>
              </a:rPr>
              <a:t>Intrinsic</a:t>
            </a:r>
            <a:r>
              <a:rPr lang="de-CH" sz="2000" dirty="0">
                <a:latin typeface="Calibri" pitchFamily="34" charset="0"/>
              </a:rPr>
              <a:t> non-</a:t>
            </a:r>
            <a:r>
              <a:rPr lang="de-CH" sz="2000" dirty="0" err="1">
                <a:latin typeface="Calibri" pitchFamily="34" charset="0"/>
              </a:rPr>
              <a:t>identifiability</a:t>
            </a:r>
            <a:endParaRPr lang="de-CH" sz="2000" dirty="0">
              <a:latin typeface="Calibri" pitchFamily="34" charset="0"/>
            </a:endParaRPr>
          </a:p>
          <a:p>
            <a:pPr lvl="1" eaLnBrk="1" hangingPunct="1">
              <a:spcBef>
                <a:spcPct val="45000"/>
              </a:spcBef>
              <a:buFontTx/>
              <a:buChar char="•"/>
            </a:pPr>
            <a:r>
              <a:rPr lang="de-CH" sz="2000" dirty="0" err="1">
                <a:latin typeface="Calibri" pitchFamily="34" charset="0"/>
              </a:rPr>
              <a:t>Likelihood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can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expressed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by</a:t>
            </a:r>
            <a:r>
              <a:rPr lang="de-CH" sz="2000" dirty="0">
                <a:latin typeface="Calibri" pitchFamily="34" charset="0"/>
              </a:rPr>
              <a:t> a </a:t>
            </a:r>
            <a:r>
              <a:rPr lang="de-CH" sz="2000" dirty="0" err="1">
                <a:latin typeface="Calibri" pitchFamily="34" charset="0"/>
              </a:rPr>
              <a:t>smaller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number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parameters</a:t>
            </a:r>
            <a:endParaRPr lang="de-CH" sz="2000" dirty="0">
              <a:latin typeface="Calibri" pitchFamily="34" charset="0"/>
            </a:endParaRPr>
          </a:p>
          <a:p>
            <a:pPr lvl="1" eaLnBrk="1" hangingPunct="1">
              <a:spcBef>
                <a:spcPct val="450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</a:rPr>
              <a:t>Feature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model</a:t>
            </a:r>
            <a:endParaRPr lang="de-CH" sz="2000" dirty="0">
              <a:latin typeface="Calibri" pitchFamily="34" charset="0"/>
            </a:endParaRPr>
          </a:p>
          <a:p>
            <a:pPr lvl="1" eaLnBrk="1" hangingPunct="1">
              <a:spcBef>
                <a:spcPct val="45000"/>
              </a:spcBef>
              <a:buFontTx/>
              <a:buChar char="•"/>
            </a:pPr>
            <a:endParaRPr lang="de-CH" sz="2000" dirty="0">
              <a:latin typeface="Calibri" pitchFamily="34" charset="0"/>
            </a:endParaRPr>
          </a:p>
          <a:p>
            <a:pPr eaLnBrk="1" hangingPunct="1">
              <a:spcBef>
                <a:spcPct val="45000"/>
              </a:spcBef>
              <a:buFontTx/>
              <a:buChar char="•"/>
            </a:pPr>
            <a:r>
              <a:rPr lang="de-CH" sz="2000" b="1" dirty="0" err="1">
                <a:latin typeface="Calibri" pitchFamily="34" charset="0"/>
              </a:rPr>
              <a:t>Extrinsic</a:t>
            </a:r>
            <a:r>
              <a:rPr lang="de-CH" sz="2000" dirty="0">
                <a:latin typeface="Calibri" pitchFamily="34" charset="0"/>
              </a:rPr>
              <a:t> non-</a:t>
            </a:r>
            <a:r>
              <a:rPr lang="de-CH" sz="2000" dirty="0" err="1">
                <a:latin typeface="Calibri" pitchFamily="34" charset="0"/>
              </a:rPr>
              <a:t>identifiability</a:t>
            </a:r>
            <a:endParaRPr lang="de-CH" sz="2000" dirty="0">
              <a:latin typeface="Calibri" pitchFamily="34" charset="0"/>
            </a:endParaRPr>
          </a:p>
          <a:p>
            <a:pPr lvl="1" eaLnBrk="1" hangingPunct="1">
              <a:spcBef>
                <a:spcPct val="450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</a:rPr>
              <a:t>Model </a:t>
            </a:r>
            <a:r>
              <a:rPr lang="de-CH" sz="2000" dirty="0" err="1">
                <a:latin typeface="Calibri" pitchFamily="34" charset="0"/>
              </a:rPr>
              <a:t>structure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fine</a:t>
            </a:r>
            <a:endParaRPr lang="de-CH" sz="2000" dirty="0">
              <a:latin typeface="Calibri" pitchFamily="34" charset="0"/>
            </a:endParaRPr>
          </a:p>
          <a:p>
            <a:pPr lvl="1" eaLnBrk="1" hangingPunct="1">
              <a:spcBef>
                <a:spcPct val="450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</a:rPr>
              <a:t>But lack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data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makes</a:t>
            </a:r>
            <a:r>
              <a:rPr lang="de-CH" sz="2000" dirty="0">
                <a:latin typeface="Calibri" pitchFamily="34" charset="0"/>
              </a:rPr>
              <a:t> a </a:t>
            </a:r>
            <a:r>
              <a:rPr lang="de-CH" sz="2000" dirty="0" err="1">
                <a:latin typeface="Calibri" pitchFamily="34" charset="0"/>
              </a:rPr>
              <a:t>parameter</a:t>
            </a:r>
            <a:r>
              <a:rPr lang="de-CH" sz="2000" dirty="0">
                <a:latin typeface="Calibri" pitchFamily="34" charset="0"/>
              </a:rPr>
              <a:t> non-</a:t>
            </a:r>
            <a:r>
              <a:rPr lang="de-CH" sz="2000" dirty="0" err="1">
                <a:latin typeface="Calibri" pitchFamily="34" charset="0"/>
              </a:rPr>
              <a:t>estimable</a:t>
            </a:r>
            <a:endParaRPr lang="de-CH" sz="2000" dirty="0">
              <a:latin typeface="Calibri" pitchFamily="34" charset="0"/>
            </a:endParaRPr>
          </a:p>
          <a:p>
            <a:pPr lvl="1" eaLnBrk="1" hangingPunct="1">
              <a:spcBef>
                <a:spcPct val="450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</a:rPr>
              <a:t>Feature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data</a:t>
            </a:r>
            <a:endParaRPr lang="de-CH" sz="2000" dirty="0">
              <a:latin typeface="Calibri" pitchFamily="34" charset="0"/>
            </a:endParaRPr>
          </a:p>
          <a:p>
            <a:pPr lvl="1" eaLnBrk="1" hangingPunct="1">
              <a:spcBef>
                <a:spcPct val="45000"/>
              </a:spcBef>
              <a:buFontTx/>
              <a:buChar char="•"/>
            </a:pPr>
            <a:endParaRPr lang="de-CH" sz="2000" dirty="0">
              <a:latin typeface="Calibri" pitchFamily="34" charset="0"/>
            </a:endParaRPr>
          </a:p>
          <a:p>
            <a:pPr eaLnBrk="1" hangingPunct="1">
              <a:spcBef>
                <a:spcPct val="45000"/>
              </a:spcBef>
              <a:buFontTx/>
              <a:buChar char="•"/>
            </a:pPr>
            <a:endParaRPr lang="de-CH" sz="1800" dirty="0">
              <a:latin typeface="Calibri" pitchFamily="34" charset="0"/>
            </a:endParaRPr>
          </a:p>
        </p:txBody>
      </p:sp>
      <p:pic>
        <p:nvPicPr>
          <p:cNvPr id="205826" name="Picture 2">
            <a:extLst>
              <a:ext uri="{FF2B5EF4-FFF2-40B4-BE49-F238E27FC236}">
                <a16:creationId xmlns:a16="http://schemas.microsoft.com/office/drawing/2014/main" id="{06DD5CAD-7866-ED4C-B41E-FE7F84786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243" y="3046254"/>
            <a:ext cx="1628497" cy="246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5084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74675" y="291042"/>
            <a:ext cx="66498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Parameter </a:t>
            </a:r>
            <a:r>
              <a:rPr lang="de-CH" b="1" dirty="0" err="1">
                <a:latin typeface="Calibri" pitchFamily="34" charset="0"/>
              </a:rPr>
              <a:t>identifiability</a:t>
            </a:r>
            <a:r>
              <a:rPr lang="de-CH" b="1" dirty="0">
                <a:latin typeface="Calibri" pitchFamily="34" charset="0"/>
              </a:rPr>
              <a:t> in a </a:t>
            </a:r>
            <a:r>
              <a:rPr lang="de-CH" b="1" dirty="0" err="1">
                <a:latin typeface="Calibri" pitchFamily="34" charset="0"/>
              </a:rPr>
              <a:t>Bayesian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framework</a:t>
            </a:r>
            <a:r>
              <a:rPr lang="de-CH" b="1" dirty="0">
                <a:latin typeface="Calibri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902909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51" y="922907"/>
            <a:ext cx="3994099" cy="3988156"/>
          </a:xfrm>
          <a:prstGeom prst="rect">
            <a:avLst/>
          </a:prstGeom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74675" y="291042"/>
            <a:ext cx="66498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Parameter </a:t>
            </a:r>
            <a:r>
              <a:rPr lang="de-CH" b="1" dirty="0" err="1">
                <a:latin typeface="Calibri" pitchFamily="34" charset="0"/>
              </a:rPr>
              <a:t>identifiability</a:t>
            </a:r>
            <a:r>
              <a:rPr lang="de-CH" b="1" dirty="0">
                <a:latin typeface="Calibri" pitchFamily="34" charset="0"/>
              </a:rPr>
              <a:t> in a </a:t>
            </a:r>
            <a:r>
              <a:rPr lang="de-CH" b="1" dirty="0" err="1">
                <a:latin typeface="Calibri" pitchFamily="34" charset="0"/>
              </a:rPr>
              <a:t>Bayesian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framework</a:t>
            </a:r>
            <a:r>
              <a:rPr lang="de-CH" b="1" dirty="0">
                <a:latin typeface="Calibri" pitchFamily="34" charset="0"/>
              </a:rPr>
              <a:t>?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5089525" y="4933950"/>
            <a:ext cx="35591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>
                <a:latin typeface="Calibri" panose="020F0502020204030204" pitchFamily="34" charset="0"/>
              </a:rPr>
              <a:t>CJS </a:t>
            </a:r>
            <a:r>
              <a:rPr lang="de-CH" sz="2000" dirty="0" err="1">
                <a:latin typeface="Calibri" panose="020F0502020204030204" pitchFamily="34" charset="0"/>
              </a:rPr>
              <a:t>model</a:t>
            </a:r>
            <a:r>
              <a:rPr lang="de-CH" sz="2000" dirty="0">
                <a:latin typeface="Calibri" panose="020F0502020204030204" pitchFamily="34" charset="0"/>
              </a:rPr>
              <a:t> (</a:t>
            </a:r>
            <a:r>
              <a:rPr lang="de-CH" sz="2000" dirty="0">
                <a:latin typeface="Calibri" panose="020F0502020204030204" pitchFamily="34" charset="0"/>
                <a:sym typeface="Symbol"/>
              </a:rPr>
              <a:t></a:t>
            </a:r>
            <a:r>
              <a:rPr lang="de-CH" sz="2000" baseline="-25000" dirty="0">
                <a:latin typeface="Calibri" panose="020F0502020204030204" pitchFamily="34" charset="0"/>
                <a:sym typeface="Symbol"/>
              </a:rPr>
              <a:t>t</a:t>
            </a:r>
            <a:r>
              <a:rPr lang="de-CH" sz="2000" dirty="0">
                <a:latin typeface="Calibri" panose="020F0502020204030204" pitchFamily="34" charset="0"/>
                <a:sym typeface="Symbol"/>
              </a:rPr>
              <a:t>, </a:t>
            </a:r>
            <a:r>
              <a:rPr lang="de-CH" sz="2000" i="1" dirty="0" err="1">
                <a:latin typeface="Calibri" panose="020F0502020204030204" pitchFamily="34" charset="0"/>
                <a:sym typeface="Symbol"/>
              </a:rPr>
              <a:t>p</a:t>
            </a:r>
            <a:r>
              <a:rPr lang="de-CH" sz="2000" baseline="-25000" dirty="0" err="1">
                <a:latin typeface="Calibri" panose="020F0502020204030204" pitchFamily="34" charset="0"/>
                <a:sym typeface="Symbol"/>
              </a:rPr>
              <a:t>t</a:t>
            </a:r>
            <a:r>
              <a:rPr lang="de-CH" sz="2000" dirty="0">
                <a:latin typeface="Calibri" panose="020F0502020204030204" pitchFamily="34" charset="0"/>
              </a:rPr>
              <a:t>) </a:t>
            </a:r>
            <a:r>
              <a:rPr lang="de-CH" sz="2000" dirty="0" err="1">
                <a:latin typeface="Calibri" panose="020F0502020204030204" pitchFamily="34" charset="0"/>
              </a:rPr>
              <a:t>with</a:t>
            </a:r>
            <a:r>
              <a:rPr lang="de-CH" sz="2000" dirty="0">
                <a:latin typeface="Calibri" panose="020F0502020204030204" pitchFamily="34" charset="0"/>
              </a:rPr>
              <a:t> 12 </a:t>
            </a:r>
            <a:r>
              <a:rPr lang="de-CH" sz="2000" dirty="0" err="1">
                <a:latin typeface="Calibri" panose="020F0502020204030204" pitchFamily="34" charset="0"/>
              </a:rPr>
              <a:t>years</a:t>
            </a:r>
            <a:r>
              <a:rPr lang="de-CH" sz="2000" dirty="0">
                <a:latin typeface="Calibri" panose="020F0502020204030204" pitchFamily="34" charset="0"/>
              </a:rPr>
              <a:t> </a:t>
            </a:r>
            <a:r>
              <a:rPr lang="de-CH" sz="2000" dirty="0" err="1">
                <a:latin typeface="Calibri" panose="020F0502020204030204" pitchFamily="34" charset="0"/>
              </a:rPr>
              <a:t>and</a:t>
            </a:r>
            <a:r>
              <a:rPr lang="de-CH" sz="2000" dirty="0">
                <a:latin typeface="Calibri" panose="020F0502020204030204" pitchFamily="34" charset="0"/>
              </a:rPr>
              <a:t> uniform </a:t>
            </a:r>
            <a:r>
              <a:rPr lang="de-CH" sz="2000" dirty="0" err="1">
                <a:latin typeface="Calibri" panose="020F0502020204030204" pitchFamily="34" charset="0"/>
              </a:rPr>
              <a:t>priors</a:t>
            </a:r>
            <a:endParaRPr lang="de-CH" sz="2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2208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51" y="922907"/>
            <a:ext cx="3994099" cy="3988156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304800" y="1182688"/>
            <a:ext cx="40386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lvl="1" indent="-266700" eaLnBrk="1" hangingPunct="1">
              <a:spcBef>
                <a:spcPct val="45000"/>
              </a:spcBef>
              <a:buFontTx/>
              <a:buChar char="•"/>
            </a:pPr>
            <a:r>
              <a:rPr lang="de-CH" sz="2000" dirty="0" err="1">
                <a:latin typeface="Calibri" pitchFamily="34" charset="0"/>
              </a:rPr>
              <a:t>Compare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prior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and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posterior</a:t>
            </a:r>
            <a:endParaRPr lang="de-CH" sz="2000" dirty="0">
              <a:latin typeface="Calibri" pitchFamily="34" charset="0"/>
            </a:endParaRPr>
          </a:p>
          <a:p>
            <a:pPr marL="266700" lvl="1" indent="-266700">
              <a:spcBef>
                <a:spcPct val="450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</a:rPr>
              <a:t>Prior </a:t>
            </a:r>
            <a:r>
              <a:rPr lang="de-CH" sz="2000" dirty="0" err="1">
                <a:latin typeface="Calibri" pitchFamily="34" charset="0"/>
              </a:rPr>
              <a:t>knowledge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can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used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make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parameters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identifiable</a:t>
            </a:r>
            <a:endParaRPr lang="de-CH" sz="2000" dirty="0">
              <a:latin typeface="Calibri" pitchFamily="34" charset="0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74675" y="291042"/>
            <a:ext cx="66498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Parameter </a:t>
            </a:r>
            <a:r>
              <a:rPr lang="de-CH" b="1" dirty="0" err="1">
                <a:latin typeface="Calibri" pitchFamily="34" charset="0"/>
              </a:rPr>
              <a:t>identifiability</a:t>
            </a:r>
            <a:r>
              <a:rPr lang="de-CH" b="1" dirty="0">
                <a:latin typeface="Calibri" pitchFamily="34" charset="0"/>
              </a:rPr>
              <a:t> in a </a:t>
            </a:r>
            <a:r>
              <a:rPr lang="de-CH" b="1" dirty="0" err="1">
                <a:latin typeface="Calibri" pitchFamily="34" charset="0"/>
              </a:rPr>
              <a:t>Bayesian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framework</a:t>
            </a:r>
            <a:r>
              <a:rPr lang="de-CH" b="1" dirty="0">
                <a:latin typeface="Calibri" pitchFamily="34" charset="0"/>
              </a:rPr>
              <a:t>?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5089525" y="4933950"/>
            <a:ext cx="35591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>
                <a:latin typeface="Calibri" panose="020F0502020204030204" pitchFamily="34" charset="0"/>
              </a:rPr>
              <a:t>CJS </a:t>
            </a:r>
            <a:r>
              <a:rPr lang="de-CH" sz="2000" dirty="0" err="1">
                <a:latin typeface="Calibri" panose="020F0502020204030204" pitchFamily="34" charset="0"/>
              </a:rPr>
              <a:t>model</a:t>
            </a:r>
            <a:r>
              <a:rPr lang="de-CH" sz="2000" dirty="0">
                <a:latin typeface="Calibri" panose="020F0502020204030204" pitchFamily="34" charset="0"/>
              </a:rPr>
              <a:t> (</a:t>
            </a:r>
            <a:r>
              <a:rPr lang="de-CH" sz="2000" dirty="0">
                <a:latin typeface="Calibri" panose="020F0502020204030204" pitchFamily="34" charset="0"/>
                <a:sym typeface="Symbol"/>
              </a:rPr>
              <a:t></a:t>
            </a:r>
            <a:r>
              <a:rPr lang="de-CH" sz="2000" baseline="-25000" dirty="0">
                <a:latin typeface="Calibri" panose="020F0502020204030204" pitchFamily="34" charset="0"/>
                <a:sym typeface="Symbol"/>
              </a:rPr>
              <a:t>t</a:t>
            </a:r>
            <a:r>
              <a:rPr lang="de-CH" sz="2000" dirty="0">
                <a:latin typeface="Calibri" panose="020F0502020204030204" pitchFamily="34" charset="0"/>
                <a:sym typeface="Symbol"/>
              </a:rPr>
              <a:t>, </a:t>
            </a:r>
            <a:r>
              <a:rPr lang="de-CH" sz="2000" i="1" dirty="0" err="1">
                <a:latin typeface="Calibri" panose="020F0502020204030204" pitchFamily="34" charset="0"/>
                <a:sym typeface="Symbol"/>
              </a:rPr>
              <a:t>p</a:t>
            </a:r>
            <a:r>
              <a:rPr lang="de-CH" sz="2000" baseline="-25000" dirty="0" err="1">
                <a:latin typeface="Calibri" panose="020F0502020204030204" pitchFamily="34" charset="0"/>
                <a:sym typeface="Symbol"/>
              </a:rPr>
              <a:t>t</a:t>
            </a:r>
            <a:r>
              <a:rPr lang="de-CH" sz="2000" dirty="0">
                <a:latin typeface="Calibri" panose="020F0502020204030204" pitchFamily="34" charset="0"/>
              </a:rPr>
              <a:t>) </a:t>
            </a:r>
            <a:r>
              <a:rPr lang="de-CH" sz="2000" dirty="0" err="1">
                <a:latin typeface="Calibri" panose="020F0502020204030204" pitchFamily="34" charset="0"/>
              </a:rPr>
              <a:t>with</a:t>
            </a:r>
            <a:r>
              <a:rPr lang="de-CH" sz="2000" dirty="0">
                <a:latin typeface="Calibri" panose="020F0502020204030204" pitchFamily="34" charset="0"/>
              </a:rPr>
              <a:t> 12 </a:t>
            </a:r>
            <a:r>
              <a:rPr lang="de-CH" sz="2000" dirty="0" err="1">
                <a:latin typeface="Calibri" panose="020F0502020204030204" pitchFamily="34" charset="0"/>
              </a:rPr>
              <a:t>years</a:t>
            </a:r>
            <a:r>
              <a:rPr lang="de-CH" sz="2000" dirty="0">
                <a:latin typeface="Calibri" panose="020F0502020204030204" pitchFamily="34" charset="0"/>
              </a:rPr>
              <a:t> </a:t>
            </a:r>
            <a:r>
              <a:rPr lang="de-CH" sz="2000" dirty="0" err="1">
                <a:latin typeface="Calibri" panose="020F0502020204030204" pitchFamily="34" charset="0"/>
              </a:rPr>
              <a:t>and</a:t>
            </a:r>
            <a:r>
              <a:rPr lang="de-CH" sz="2000" dirty="0">
                <a:latin typeface="Calibri" panose="020F0502020204030204" pitchFamily="34" charset="0"/>
              </a:rPr>
              <a:t> uniform </a:t>
            </a:r>
            <a:r>
              <a:rPr lang="de-CH" sz="2000" dirty="0" err="1">
                <a:latin typeface="Calibri" panose="020F0502020204030204" pitchFamily="34" charset="0"/>
              </a:rPr>
              <a:t>priors</a:t>
            </a:r>
            <a:endParaRPr lang="de-CH" sz="2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673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42925" y="261938"/>
            <a:ext cx="7772400" cy="9525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l" eaLnBrk="1" hangingPunct="1"/>
            <a:r>
              <a:rPr lang="de-DE" sz="2800" b="1" kern="0" dirty="0" err="1">
                <a:latin typeface="Calibri" pitchFamily="34" charset="0"/>
              </a:rPr>
              <a:t>Marking</a:t>
            </a:r>
            <a:r>
              <a:rPr lang="de-DE" sz="2800" b="1" kern="0" dirty="0">
                <a:latin typeface="Calibri" pitchFamily="34" charset="0"/>
              </a:rPr>
              <a:t>, </a:t>
            </a:r>
            <a:r>
              <a:rPr lang="de-DE" sz="2800" b="1" kern="0" dirty="0" err="1">
                <a:latin typeface="Calibri" pitchFamily="34" charset="0"/>
              </a:rPr>
              <a:t>recaptures</a:t>
            </a:r>
            <a:r>
              <a:rPr lang="de-DE" sz="2800" b="1" kern="0" dirty="0">
                <a:latin typeface="Calibri" pitchFamily="34" charset="0"/>
              </a:rPr>
              <a:t> </a:t>
            </a:r>
            <a:r>
              <a:rPr lang="de-DE" sz="2800" b="1" kern="0" dirty="0" err="1">
                <a:latin typeface="Calibri" pitchFamily="34" charset="0"/>
              </a:rPr>
              <a:t>and</a:t>
            </a:r>
            <a:r>
              <a:rPr lang="de-DE" sz="2800" b="1" kern="0" dirty="0">
                <a:latin typeface="Calibri" pitchFamily="34" charset="0"/>
              </a:rPr>
              <a:t> </a:t>
            </a:r>
            <a:r>
              <a:rPr lang="de-DE" sz="2800" b="1" kern="0" dirty="0" err="1">
                <a:latin typeface="Calibri" pitchFamily="34" charset="0"/>
              </a:rPr>
              <a:t>resightings</a:t>
            </a:r>
            <a:endParaRPr lang="en-GB" sz="2800" b="1" kern="0" dirty="0">
              <a:latin typeface="Calibri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901484" y="1460500"/>
            <a:ext cx="2128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i="1" dirty="0" err="1">
                <a:latin typeface="Calibri" panose="020F0502020204030204" pitchFamily="34" charset="0"/>
              </a:rPr>
              <a:t>Artificial</a:t>
            </a:r>
            <a:r>
              <a:rPr lang="de-CH" b="1" i="1" dirty="0">
                <a:latin typeface="Calibri" panose="020F0502020204030204" pitchFamily="34" charset="0"/>
              </a:rPr>
              <a:t> </a:t>
            </a:r>
            <a:r>
              <a:rPr lang="de-CH" b="1" i="1" dirty="0" err="1">
                <a:latin typeface="Calibri" panose="020F0502020204030204" pitchFamily="34" charset="0"/>
              </a:rPr>
              <a:t>marks</a:t>
            </a:r>
            <a:endParaRPr lang="de-CH" b="1" i="1" dirty="0">
              <a:latin typeface="Calibri" panose="020F0502020204030204" pitchFamily="34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6C44B81-21A1-A84E-A1D0-8AF3E8079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14" y="1055688"/>
            <a:ext cx="2597761" cy="178902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62B0F49-96FE-1740-95B6-36111A249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176" y="927873"/>
            <a:ext cx="1483824" cy="20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7777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41325" y="291042"/>
            <a:ext cx="164737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 err="1">
                <a:latin typeface="Calibri" pitchFamily="34" charset="0"/>
              </a:rPr>
              <a:t>Exercise</a:t>
            </a:r>
            <a:r>
              <a:rPr lang="de-CH" sz="2800" b="1" dirty="0">
                <a:latin typeface="Calibri" pitchFamily="34" charset="0"/>
              </a:rPr>
              <a:t> 2</a:t>
            </a:r>
            <a:endParaRPr lang="en-GB" sz="2800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076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9765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DE" b="1" dirty="0">
                <a:latin typeface="Calibri" pitchFamily="34" charset="0"/>
              </a:rPr>
              <a:t>Bonus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5708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245451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DE" b="1" dirty="0" err="1">
                <a:latin typeface="Calibri" pitchFamily="34" charset="0"/>
              </a:rPr>
              <a:t>Jolly-Seber</a:t>
            </a:r>
            <a:r>
              <a:rPr lang="de-DE" b="1" dirty="0">
                <a:latin typeface="Calibri" pitchFamily="34" charset="0"/>
              </a:rPr>
              <a:t> </a:t>
            </a:r>
            <a:r>
              <a:rPr lang="de-DE" b="1" dirty="0" err="1">
                <a:latin typeface="Calibri" pitchFamily="34" charset="0"/>
              </a:rPr>
              <a:t>model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723900" y="855389"/>
            <a:ext cx="603885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The CJS model is </a:t>
            </a:r>
            <a:r>
              <a:rPr lang="en-US" sz="2000" i="1" dirty="0">
                <a:latin typeface="Calibri" panose="020F0502020204030204" pitchFamily="34" charset="0"/>
              </a:rPr>
              <a:t>conditional</a:t>
            </a:r>
            <a:r>
              <a:rPr lang="en-US" sz="2000" dirty="0">
                <a:latin typeface="Calibri" panose="020F0502020204030204" pitchFamily="34" charset="0"/>
              </a:rPr>
              <a:t> on first capture</a:t>
            </a: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455421" y="1731010"/>
            <a:ext cx="3318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0 0 0 1 0 1 0 0 0</a:t>
            </a:r>
            <a:endParaRPr lang="de-CH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84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245451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DE" b="1" dirty="0" err="1">
                <a:latin typeface="Calibri" pitchFamily="34" charset="0"/>
              </a:rPr>
              <a:t>Jolly-Seber</a:t>
            </a:r>
            <a:r>
              <a:rPr lang="de-DE" b="1" dirty="0">
                <a:latin typeface="Calibri" pitchFamily="34" charset="0"/>
              </a:rPr>
              <a:t> </a:t>
            </a:r>
            <a:r>
              <a:rPr lang="de-DE" b="1" dirty="0" err="1">
                <a:latin typeface="Calibri" pitchFamily="34" charset="0"/>
              </a:rPr>
              <a:t>model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723900" y="855389"/>
            <a:ext cx="603885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The CJS model is </a:t>
            </a:r>
            <a:r>
              <a:rPr lang="en-US" sz="2000" i="1" dirty="0">
                <a:latin typeface="Calibri" panose="020F0502020204030204" pitchFamily="34" charset="0"/>
              </a:rPr>
              <a:t>conditional</a:t>
            </a:r>
            <a:r>
              <a:rPr lang="en-US" sz="2000" dirty="0">
                <a:latin typeface="Calibri" panose="020F0502020204030204" pitchFamily="34" charset="0"/>
              </a:rPr>
              <a:t> on first capture</a:t>
            </a: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455421" y="1731010"/>
            <a:ext cx="3318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0 0 0 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1 0 1 0 0 0</a:t>
            </a:r>
            <a:endParaRPr lang="de-CH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" name="Gerade Verbindung mit Pfeil 7"/>
          <p:cNvCxnSpPr/>
          <p:nvPr/>
        </p:nvCxnSpPr>
        <p:spPr>
          <a:xfrm flipV="1">
            <a:off x="2727960" y="1686560"/>
            <a:ext cx="1927860" cy="6350"/>
          </a:xfrm>
          <a:prstGeom prst="straightConnector1">
            <a:avLst/>
          </a:prstGeom>
          <a:ln w="158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3008009" y="1358712"/>
            <a:ext cx="1111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i="1" dirty="0" err="1">
                <a:solidFill>
                  <a:srgbClr val="FF0000"/>
                </a:solidFill>
                <a:latin typeface="Calibri" panose="020F0502020204030204" pitchFamily="34" charset="0"/>
              </a:rPr>
              <a:t>conditional</a:t>
            </a:r>
            <a:endParaRPr lang="de-CH" sz="1600" i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7900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245451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DE" b="1" dirty="0" err="1">
                <a:latin typeface="Calibri" pitchFamily="34" charset="0"/>
              </a:rPr>
              <a:t>Jolly-Seber</a:t>
            </a:r>
            <a:r>
              <a:rPr lang="de-DE" b="1" dirty="0">
                <a:latin typeface="Calibri" pitchFamily="34" charset="0"/>
              </a:rPr>
              <a:t> </a:t>
            </a:r>
            <a:r>
              <a:rPr lang="de-DE" b="1" dirty="0" err="1">
                <a:latin typeface="Calibri" pitchFamily="34" charset="0"/>
              </a:rPr>
              <a:t>model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723900" y="855390"/>
            <a:ext cx="7863840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The CJS model is </a:t>
            </a:r>
            <a:r>
              <a:rPr lang="en-US" sz="2000" i="1" dirty="0">
                <a:latin typeface="Calibri" panose="020F0502020204030204" pitchFamily="34" charset="0"/>
              </a:rPr>
              <a:t>conditional</a:t>
            </a:r>
            <a:r>
              <a:rPr lang="en-US" sz="2000" dirty="0">
                <a:latin typeface="Calibri" panose="020F0502020204030204" pitchFamily="34" charset="0"/>
              </a:rPr>
              <a:t> on first capture</a:t>
            </a: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The Jolly-</a:t>
            </a:r>
            <a:r>
              <a:rPr lang="en-US" sz="2000" dirty="0" err="1">
                <a:latin typeface="Calibri" panose="020F0502020204030204" pitchFamily="34" charset="0"/>
              </a:rPr>
              <a:t>Seber</a:t>
            </a:r>
            <a:r>
              <a:rPr lang="en-US" sz="2000" dirty="0">
                <a:latin typeface="Calibri" panose="020F0502020204030204" pitchFamily="34" charset="0"/>
              </a:rPr>
              <a:t> model is </a:t>
            </a:r>
            <a:r>
              <a:rPr lang="en-US" sz="2000" i="1" dirty="0">
                <a:latin typeface="Calibri" panose="020F0502020204030204" pitchFamily="34" charset="0"/>
              </a:rPr>
              <a:t>unconditional</a:t>
            </a: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Estimation of </a:t>
            </a:r>
            <a:r>
              <a:rPr lang="en-US" sz="2000" i="1" dirty="0">
                <a:latin typeface="Calibri" panose="020F0502020204030204" pitchFamily="34" charset="0"/>
              </a:rPr>
              <a:t>recruitment</a:t>
            </a:r>
            <a:r>
              <a:rPr lang="en-US" sz="2000" dirty="0">
                <a:latin typeface="Calibri" panose="020F0502020204030204" pitchFamily="34" charset="0"/>
              </a:rPr>
              <a:t> and </a:t>
            </a:r>
            <a:r>
              <a:rPr lang="en-US" sz="2000" i="1" dirty="0">
                <a:latin typeface="Calibri" panose="020F0502020204030204" pitchFamily="34" charset="0"/>
              </a:rPr>
              <a:t>population size</a:t>
            </a:r>
            <a:r>
              <a:rPr lang="en-US" sz="2000" dirty="0">
                <a:latin typeface="Calibri" panose="020F0502020204030204" pitchFamily="34" charset="0"/>
              </a:rPr>
              <a:t> is possible</a:t>
            </a: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Requires an additional assumption (capture = recapture)</a:t>
            </a: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See chapter 10 in BPA book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1455421" y="1731010"/>
            <a:ext cx="3318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0 0 0 1 0 1 0 0 0</a:t>
            </a:r>
            <a:endParaRPr lang="de-CH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Gerade Verbindung mit Pfeil 6"/>
          <p:cNvCxnSpPr/>
          <p:nvPr/>
        </p:nvCxnSpPr>
        <p:spPr>
          <a:xfrm flipV="1">
            <a:off x="2727960" y="1686560"/>
            <a:ext cx="1927860" cy="635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 flipV="1">
            <a:off x="1607820" y="2112010"/>
            <a:ext cx="3040380" cy="6350"/>
          </a:xfrm>
          <a:prstGeom prst="straightConnector1">
            <a:avLst/>
          </a:prstGeom>
          <a:ln w="158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3008009" y="1358712"/>
            <a:ext cx="1111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i="1" dirty="0" err="1">
                <a:latin typeface="Calibri" panose="020F0502020204030204" pitchFamily="34" charset="0"/>
              </a:rPr>
              <a:t>conditional</a:t>
            </a:r>
            <a:endParaRPr lang="de-CH" sz="1600" i="1" dirty="0">
              <a:latin typeface="Calibri" panose="020F0502020204030204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2482228" y="2141032"/>
            <a:ext cx="1322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i="1" dirty="0" err="1">
                <a:solidFill>
                  <a:srgbClr val="FF0000"/>
                </a:solidFill>
                <a:latin typeface="Calibri" panose="020F0502020204030204" pitchFamily="34" charset="0"/>
              </a:rPr>
              <a:t>unconditional</a:t>
            </a:r>
            <a:endParaRPr lang="de-CH" sz="1600" i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300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60935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Multinomial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12291" name="Text Box 10"/>
          <p:cNvSpPr txBox="1">
            <a:spLocks noChangeArrowheads="1"/>
          </p:cNvSpPr>
          <p:nvPr/>
        </p:nvSpPr>
        <p:spPr bwMode="auto">
          <a:xfrm>
            <a:off x="663576" y="971021"/>
            <a:ext cx="58061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dirty="0" err="1">
                <a:latin typeface="Calibri" pitchFamily="34" charset="0"/>
              </a:rPr>
              <a:t>From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capture-histories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m-array </a:t>
            </a:r>
            <a:r>
              <a:rPr lang="de-CH" sz="2000" dirty="0" err="1">
                <a:latin typeface="Calibri" pitchFamily="34" charset="0"/>
              </a:rPr>
              <a:t>data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format</a:t>
            </a:r>
            <a:endParaRPr lang="de-CH" sz="2000" dirty="0">
              <a:latin typeface="Calibri" pitchFamily="34" charset="0"/>
            </a:endParaRPr>
          </a:p>
        </p:txBody>
      </p:sp>
      <p:sp>
        <p:nvSpPr>
          <p:cNvPr id="12292" name="Text Box 12"/>
          <p:cNvSpPr txBox="1">
            <a:spLocks noChangeArrowheads="1"/>
          </p:cNvSpPr>
          <p:nvPr/>
        </p:nvSpPr>
        <p:spPr bwMode="auto">
          <a:xfrm>
            <a:off x="723900" y="1946011"/>
            <a:ext cx="114967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dirty="0">
                <a:latin typeface="Courier New" pitchFamily="49" charset="0"/>
              </a:rPr>
              <a:t>1 0 1 0</a:t>
            </a:r>
          </a:p>
          <a:p>
            <a:pPr eaLnBrk="1" hangingPunct="1"/>
            <a:r>
              <a:rPr lang="de-CH" sz="1800" dirty="0">
                <a:latin typeface="Courier New" pitchFamily="49" charset="0"/>
              </a:rPr>
              <a:t>1 1 0 0</a:t>
            </a:r>
          </a:p>
          <a:p>
            <a:pPr eaLnBrk="1" hangingPunct="1"/>
            <a:r>
              <a:rPr lang="de-CH" sz="1800" dirty="0">
                <a:latin typeface="Courier New" pitchFamily="49" charset="0"/>
              </a:rPr>
              <a:t>1 0 1 1</a:t>
            </a:r>
          </a:p>
          <a:p>
            <a:pPr eaLnBrk="1" hangingPunct="1"/>
            <a:r>
              <a:rPr lang="de-CH" sz="1800" dirty="0">
                <a:latin typeface="Courier New" pitchFamily="49" charset="0"/>
              </a:rPr>
              <a:t>0 1 0 0</a:t>
            </a:r>
          </a:p>
        </p:txBody>
      </p:sp>
      <p:sp>
        <p:nvSpPr>
          <p:cNvPr id="12293" name="Text Box 13"/>
          <p:cNvSpPr txBox="1">
            <a:spLocks noChangeArrowheads="1"/>
          </p:cNvSpPr>
          <p:nvPr/>
        </p:nvSpPr>
        <p:spPr bwMode="auto">
          <a:xfrm>
            <a:off x="708026" y="1594115"/>
            <a:ext cx="17620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latin typeface="Calibri" pitchFamily="34" charset="0"/>
              </a:rPr>
              <a:t>Capture histories</a:t>
            </a: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717551" y="3276865"/>
            <a:ext cx="7542213" cy="1878542"/>
            <a:chOff x="452" y="2477"/>
            <a:chExt cx="4751" cy="1420"/>
          </a:xfrm>
        </p:grpSpPr>
        <p:sp>
          <p:nvSpPr>
            <p:cNvPr id="12295" name="Text Box 11"/>
            <p:cNvSpPr txBox="1">
              <a:spLocks noChangeArrowheads="1"/>
            </p:cNvSpPr>
            <p:nvPr/>
          </p:nvSpPr>
          <p:spPr bwMode="auto">
            <a:xfrm>
              <a:off x="460" y="2780"/>
              <a:ext cx="4743" cy="1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tabLst>
                  <a:tab pos="2286000" algn="l"/>
                  <a:tab pos="2479675" algn="l"/>
                  <a:tab pos="3048000" algn="l"/>
                  <a:tab pos="3810000" algn="l"/>
                  <a:tab pos="4664075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tabLst>
                  <a:tab pos="2286000" algn="l"/>
                  <a:tab pos="2479675" algn="l"/>
                  <a:tab pos="3048000" algn="l"/>
                  <a:tab pos="3810000" algn="l"/>
                  <a:tab pos="4664075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tabLst>
                  <a:tab pos="2286000" algn="l"/>
                  <a:tab pos="2479675" algn="l"/>
                  <a:tab pos="3048000" algn="l"/>
                  <a:tab pos="3810000" algn="l"/>
                  <a:tab pos="4664075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tabLst>
                  <a:tab pos="2286000" algn="l"/>
                  <a:tab pos="2479675" algn="l"/>
                  <a:tab pos="3048000" algn="l"/>
                  <a:tab pos="3810000" algn="l"/>
                  <a:tab pos="4664075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tabLst>
                  <a:tab pos="2286000" algn="l"/>
                  <a:tab pos="2479675" algn="l"/>
                  <a:tab pos="3048000" algn="l"/>
                  <a:tab pos="3810000" algn="l"/>
                  <a:tab pos="4664075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86000" algn="l"/>
                  <a:tab pos="2479675" algn="l"/>
                  <a:tab pos="3048000" algn="l"/>
                  <a:tab pos="3810000" algn="l"/>
                  <a:tab pos="4664075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86000" algn="l"/>
                  <a:tab pos="2479675" algn="l"/>
                  <a:tab pos="3048000" algn="l"/>
                  <a:tab pos="3810000" algn="l"/>
                  <a:tab pos="4664075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86000" algn="l"/>
                  <a:tab pos="2479675" algn="l"/>
                  <a:tab pos="3048000" algn="l"/>
                  <a:tab pos="3810000" algn="l"/>
                  <a:tab pos="4664075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86000" algn="l"/>
                  <a:tab pos="2479675" algn="l"/>
                  <a:tab pos="3048000" algn="l"/>
                  <a:tab pos="3810000" algn="l"/>
                  <a:tab pos="4664075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>
                  <a:latin typeface="Courier New" pitchFamily="49" charset="0"/>
                </a:rPr>
                <a:t>	Recapture occ.</a:t>
              </a:r>
            </a:p>
            <a:p>
              <a:pPr eaLnBrk="1" hangingPunct="1"/>
              <a:r>
                <a:rPr lang="de-CH" sz="1800">
                  <a:latin typeface="Courier New" pitchFamily="49" charset="0"/>
                </a:rPr>
                <a:t>Release occ.	2		3	4	Never recaptured</a:t>
              </a:r>
            </a:p>
            <a:p>
              <a:pPr eaLnBrk="1" hangingPunct="1"/>
              <a:r>
                <a:rPr lang="de-CH" sz="1800">
                  <a:latin typeface="Courier New" pitchFamily="49" charset="0"/>
                </a:rPr>
                <a:t>1</a:t>
              </a:r>
            </a:p>
            <a:p>
              <a:pPr eaLnBrk="1" hangingPunct="1"/>
              <a:r>
                <a:rPr lang="de-CH" sz="1800">
                  <a:latin typeface="Courier New" pitchFamily="49" charset="0"/>
                </a:rPr>
                <a:t>2	-</a:t>
              </a:r>
            </a:p>
            <a:p>
              <a:pPr eaLnBrk="1" hangingPunct="1"/>
              <a:r>
                <a:rPr lang="de-CH" sz="1800">
                  <a:latin typeface="Courier New" pitchFamily="49" charset="0"/>
                </a:rPr>
                <a:t>3	-		-</a:t>
              </a:r>
            </a:p>
          </p:txBody>
        </p:sp>
        <p:sp>
          <p:nvSpPr>
            <p:cNvPr id="12296" name="Text Box 14"/>
            <p:cNvSpPr txBox="1">
              <a:spLocks noChangeArrowheads="1"/>
            </p:cNvSpPr>
            <p:nvPr/>
          </p:nvSpPr>
          <p:spPr bwMode="auto">
            <a:xfrm>
              <a:off x="452" y="2477"/>
              <a:ext cx="589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 dirty="0">
                  <a:latin typeface="Calibri" pitchFamily="34" charset="0"/>
                </a:rPr>
                <a:t>m-array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ext Box 1027"/>
          <p:cNvSpPr txBox="1">
            <a:spLocks noChangeArrowheads="1"/>
          </p:cNvSpPr>
          <p:nvPr/>
        </p:nvSpPr>
        <p:spPr bwMode="auto">
          <a:xfrm>
            <a:off x="663576" y="971021"/>
            <a:ext cx="58061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dirty="0" err="1">
                <a:latin typeface="Calibri" pitchFamily="34" charset="0"/>
              </a:rPr>
              <a:t>From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capture-histories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m-array </a:t>
            </a:r>
            <a:r>
              <a:rPr lang="de-CH" sz="2000" dirty="0" err="1">
                <a:latin typeface="Calibri" pitchFamily="34" charset="0"/>
              </a:rPr>
              <a:t>data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format</a:t>
            </a:r>
            <a:endParaRPr lang="de-CH" sz="2000" dirty="0">
              <a:latin typeface="Calibri" pitchFamily="34" charset="0"/>
            </a:endParaRPr>
          </a:p>
        </p:txBody>
      </p:sp>
      <p:sp>
        <p:nvSpPr>
          <p:cNvPr id="13316" name="Text Box 1028"/>
          <p:cNvSpPr txBox="1">
            <a:spLocks noChangeArrowheads="1"/>
          </p:cNvSpPr>
          <p:nvPr/>
        </p:nvSpPr>
        <p:spPr bwMode="auto">
          <a:xfrm>
            <a:off x="723900" y="1946011"/>
            <a:ext cx="114967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b="1">
                <a:solidFill>
                  <a:srgbClr val="FF0000"/>
                </a:solidFill>
                <a:latin typeface="Courier New" pitchFamily="49" charset="0"/>
              </a:rPr>
              <a:t>1 0 1 0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1 1 0 0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1 0 1 1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0 1 0 0</a:t>
            </a:r>
          </a:p>
        </p:txBody>
      </p:sp>
      <p:sp>
        <p:nvSpPr>
          <p:cNvPr id="13317" name="Text Box 1029"/>
          <p:cNvSpPr txBox="1">
            <a:spLocks noChangeArrowheads="1"/>
          </p:cNvSpPr>
          <p:nvPr/>
        </p:nvSpPr>
        <p:spPr bwMode="auto">
          <a:xfrm>
            <a:off x="708026" y="1594115"/>
            <a:ext cx="17620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latin typeface="Calibri" pitchFamily="34" charset="0"/>
              </a:rPr>
              <a:t>Capture histories</a:t>
            </a:r>
          </a:p>
        </p:txBody>
      </p:sp>
      <p:sp>
        <p:nvSpPr>
          <p:cNvPr id="13318" name="Text Box 1031"/>
          <p:cNvSpPr txBox="1">
            <a:spLocks noChangeArrowheads="1"/>
          </p:cNvSpPr>
          <p:nvPr/>
        </p:nvSpPr>
        <p:spPr bwMode="auto">
          <a:xfrm>
            <a:off x="730251" y="3677709"/>
            <a:ext cx="752951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>
                <a:latin typeface="Courier New" pitchFamily="49" charset="0"/>
              </a:rPr>
              <a:t>	Recapture occ.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Release occ.	2		3	4	Never recaptured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1			</a:t>
            </a:r>
            <a:r>
              <a:rPr lang="de-CH" sz="1800" b="1">
                <a:solidFill>
                  <a:srgbClr val="FF0000"/>
                </a:solidFill>
                <a:latin typeface="Courier New" pitchFamily="49" charset="0"/>
              </a:rPr>
              <a:t>1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2	-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3	-		-		</a:t>
            </a:r>
            <a:r>
              <a:rPr lang="de-CH" sz="1800" b="1">
                <a:solidFill>
                  <a:srgbClr val="FF0000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13319" name="Text Box 1032"/>
          <p:cNvSpPr txBox="1">
            <a:spLocks noChangeArrowheads="1"/>
          </p:cNvSpPr>
          <p:nvPr/>
        </p:nvSpPr>
        <p:spPr bwMode="auto">
          <a:xfrm>
            <a:off x="717550" y="3276865"/>
            <a:ext cx="9348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 dirty="0">
                <a:latin typeface="Calibri" pitchFamily="34" charset="0"/>
              </a:rPr>
              <a:t>m-array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60935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Multinomial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663576" y="971021"/>
            <a:ext cx="58061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>
                <a:latin typeface="Calibri" pitchFamily="34" charset="0"/>
              </a:rPr>
              <a:t>From the capture-histories to the m-array data format</a:t>
            </a: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723900" y="1946011"/>
            <a:ext cx="114967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b="1">
                <a:solidFill>
                  <a:srgbClr val="FF0000"/>
                </a:solidFill>
                <a:latin typeface="Courier New" pitchFamily="49" charset="0"/>
              </a:rPr>
              <a:t>1 0 1 0</a:t>
            </a:r>
          </a:p>
          <a:p>
            <a:pPr eaLnBrk="1" hangingPunct="1"/>
            <a:r>
              <a:rPr lang="de-CH" sz="1800" b="1">
                <a:solidFill>
                  <a:srgbClr val="3333CC"/>
                </a:solidFill>
                <a:latin typeface="Courier New" pitchFamily="49" charset="0"/>
              </a:rPr>
              <a:t>1 1 0 0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1 0 1 1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0 1 0 0</a:t>
            </a:r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708026" y="1594115"/>
            <a:ext cx="17620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latin typeface="Calibri" pitchFamily="34" charset="0"/>
              </a:rPr>
              <a:t>Capture histories</a:t>
            </a:r>
          </a:p>
        </p:txBody>
      </p:sp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730251" y="3677709"/>
            <a:ext cx="752951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>
                <a:latin typeface="Courier New" pitchFamily="49" charset="0"/>
              </a:rPr>
              <a:t>	Recapture occ.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Release occ.	2		3	4	Never recaptured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1	</a:t>
            </a:r>
            <a:r>
              <a:rPr lang="de-CH" sz="1800" b="1">
                <a:solidFill>
                  <a:srgbClr val="3333CC"/>
                </a:solidFill>
                <a:latin typeface="Courier New" pitchFamily="49" charset="0"/>
              </a:rPr>
              <a:t>1</a:t>
            </a:r>
            <a:r>
              <a:rPr lang="de-CH" sz="1800">
                <a:latin typeface="Courier New" pitchFamily="49" charset="0"/>
              </a:rPr>
              <a:t>		</a:t>
            </a:r>
            <a:r>
              <a:rPr lang="de-CH" sz="1800" b="1">
                <a:solidFill>
                  <a:srgbClr val="FF0000"/>
                </a:solidFill>
                <a:latin typeface="Courier New" pitchFamily="49" charset="0"/>
              </a:rPr>
              <a:t>1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2	-				</a:t>
            </a:r>
            <a:r>
              <a:rPr lang="de-CH" sz="1800" b="1">
                <a:solidFill>
                  <a:srgbClr val="3333CC"/>
                </a:solidFill>
                <a:latin typeface="Courier New" pitchFamily="49" charset="0"/>
              </a:rPr>
              <a:t>1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3	-		-		</a:t>
            </a:r>
            <a:r>
              <a:rPr lang="de-CH" sz="1800" b="1">
                <a:solidFill>
                  <a:srgbClr val="FF0000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717550" y="3276865"/>
            <a:ext cx="9348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 dirty="0">
                <a:latin typeface="Calibri" pitchFamily="34" charset="0"/>
              </a:rPr>
              <a:t>m-array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60935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Multinomial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663576" y="971021"/>
            <a:ext cx="58061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>
                <a:latin typeface="Calibri" pitchFamily="34" charset="0"/>
              </a:rPr>
              <a:t>From the capture-histories to the m-array data format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723900" y="1946011"/>
            <a:ext cx="114967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b="1">
                <a:solidFill>
                  <a:srgbClr val="FF0000"/>
                </a:solidFill>
                <a:latin typeface="Courier New" pitchFamily="49" charset="0"/>
              </a:rPr>
              <a:t>1 0 1 0</a:t>
            </a:r>
          </a:p>
          <a:p>
            <a:pPr eaLnBrk="1" hangingPunct="1"/>
            <a:r>
              <a:rPr lang="de-CH" sz="1800" b="1">
                <a:solidFill>
                  <a:srgbClr val="3333CC"/>
                </a:solidFill>
                <a:latin typeface="Courier New" pitchFamily="49" charset="0"/>
              </a:rPr>
              <a:t>1 1 0 0</a:t>
            </a:r>
          </a:p>
          <a:p>
            <a:pPr eaLnBrk="1" hangingPunct="1"/>
            <a:r>
              <a:rPr lang="de-CH" sz="1800" b="1">
                <a:solidFill>
                  <a:srgbClr val="009900"/>
                </a:solidFill>
                <a:latin typeface="Courier New" pitchFamily="49" charset="0"/>
              </a:rPr>
              <a:t>1 0 1 1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0 1 0 0</a:t>
            </a:r>
          </a:p>
        </p:txBody>
      </p:sp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708026" y="1594115"/>
            <a:ext cx="17620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latin typeface="Calibri" pitchFamily="34" charset="0"/>
              </a:rPr>
              <a:t>Capture histories</a:t>
            </a:r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730251" y="3677709"/>
            <a:ext cx="752951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>
                <a:latin typeface="Courier New" pitchFamily="49" charset="0"/>
              </a:rPr>
              <a:t>	Recapture occ.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Release occ.	2		3	4	Never recaptured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1	</a:t>
            </a:r>
            <a:r>
              <a:rPr lang="de-CH" sz="1800" b="1">
                <a:solidFill>
                  <a:srgbClr val="3333CC"/>
                </a:solidFill>
                <a:latin typeface="Courier New" pitchFamily="49" charset="0"/>
              </a:rPr>
              <a:t>1</a:t>
            </a:r>
            <a:r>
              <a:rPr lang="de-CH" sz="1800">
                <a:latin typeface="Courier New" pitchFamily="49" charset="0"/>
              </a:rPr>
              <a:t>		</a:t>
            </a:r>
            <a:r>
              <a:rPr lang="de-CH" sz="1800" b="1">
                <a:solidFill>
                  <a:srgbClr val="FF0000"/>
                </a:solidFill>
                <a:latin typeface="Courier New" pitchFamily="49" charset="0"/>
              </a:rPr>
              <a:t>1</a:t>
            </a:r>
            <a:r>
              <a:rPr lang="de-CH" sz="1800" b="1">
                <a:latin typeface="Courier New" pitchFamily="49" charset="0"/>
              </a:rPr>
              <a:t>+</a:t>
            </a:r>
            <a:r>
              <a:rPr lang="de-CH" sz="1800" b="1">
                <a:solidFill>
                  <a:srgbClr val="009900"/>
                </a:solidFill>
                <a:latin typeface="Courier New" pitchFamily="49" charset="0"/>
              </a:rPr>
              <a:t>1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2	-				</a:t>
            </a:r>
            <a:r>
              <a:rPr lang="de-CH" sz="1800" b="1">
                <a:solidFill>
                  <a:srgbClr val="3333CC"/>
                </a:solidFill>
                <a:latin typeface="Courier New" pitchFamily="49" charset="0"/>
              </a:rPr>
              <a:t>1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3	-		-	</a:t>
            </a:r>
            <a:r>
              <a:rPr lang="de-CH" sz="1800" b="1">
                <a:solidFill>
                  <a:srgbClr val="009900"/>
                </a:solidFill>
                <a:latin typeface="Courier New" pitchFamily="49" charset="0"/>
              </a:rPr>
              <a:t>1</a:t>
            </a:r>
            <a:r>
              <a:rPr lang="de-CH" sz="1800">
                <a:latin typeface="Courier New" pitchFamily="49" charset="0"/>
              </a:rPr>
              <a:t>	</a:t>
            </a:r>
            <a:r>
              <a:rPr lang="de-CH" sz="1800" b="1">
                <a:solidFill>
                  <a:srgbClr val="FF0000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717550" y="3276865"/>
            <a:ext cx="9348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 dirty="0">
                <a:latin typeface="Calibri" pitchFamily="34" charset="0"/>
              </a:rPr>
              <a:t>m-array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60935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Multinomial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663576" y="971021"/>
            <a:ext cx="58061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>
                <a:latin typeface="Calibri" pitchFamily="34" charset="0"/>
              </a:rPr>
              <a:t>From the capture-histories to the m-array data format</a:t>
            </a: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723900" y="1946011"/>
            <a:ext cx="114967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b="1">
                <a:solidFill>
                  <a:srgbClr val="FF0000"/>
                </a:solidFill>
                <a:latin typeface="Courier New" pitchFamily="49" charset="0"/>
              </a:rPr>
              <a:t>1 0 1 0</a:t>
            </a:r>
          </a:p>
          <a:p>
            <a:pPr eaLnBrk="1" hangingPunct="1"/>
            <a:r>
              <a:rPr lang="de-CH" sz="1800" b="1">
                <a:solidFill>
                  <a:srgbClr val="3333CC"/>
                </a:solidFill>
                <a:latin typeface="Courier New" pitchFamily="49" charset="0"/>
              </a:rPr>
              <a:t>1 1 0 0</a:t>
            </a:r>
          </a:p>
          <a:p>
            <a:pPr eaLnBrk="1" hangingPunct="1"/>
            <a:r>
              <a:rPr lang="de-CH" sz="1800" b="1">
                <a:solidFill>
                  <a:srgbClr val="009900"/>
                </a:solidFill>
                <a:latin typeface="Courier New" pitchFamily="49" charset="0"/>
              </a:rPr>
              <a:t>1 0 1 1</a:t>
            </a:r>
          </a:p>
          <a:p>
            <a:pPr eaLnBrk="1" hangingPunct="1"/>
            <a:r>
              <a:rPr lang="de-CH" sz="1800" b="1">
                <a:solidFill>
                  <a:srgbClr val="FF9900"/>
                </a:solidFill>
                <a:latin typeface="Courier New" pitchFamily="49" charset="0"/>
              </a:rPr>
              <a:t>0 1 0 0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708026" y="1594115"/>
            <a:ext cx="17620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latin typeface="Calibri" pitchFamily="34" charset="0"/>
              </a:rPr>
              <a:t>Capture histories</a:t>
            </a:r>
          </a:p>
        </p:txBody>
      </p:sp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730251" y="3677709"/>
            <a:ext cx="752951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>
                <a:latin typeface="Courier New" pitchFamily="49" charset="0"/>
              </a:rPr>
              <a:t>	Recapture occ.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Release occ.	2		3	4	Never recaptured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1	</a:t>
            </a:r>
            <a:r>
              <a:rPr lang="de-CH" sz="1800" b="1">
                <a:solidFill>
                  <a:srgbClr val="3333CC"/>
                </a:solidFill>
                <a:latin typeface="Courier New" pitchFamily="49" charset="0"/>
              </a:rPr>
              <a:t>1</a:t>
            </a:r>
            <a:r>
              <a:rPr lang="de-CH" sz="1800">
                <a:latin typeface="Courier New" pitchFamily="49" charset="0"/>
              </a:rPr>
              <a:t>		</a:t>
            </a:r>
            <a:r>
              <a:rPr lang="de-CH" sz="1800" b="1">
                <a:solidFill>
                  <a:srgbClr val="FF0000"/>
                </a:solidFill>
                <a:latin typeface="Courier New" pitchFamily="49" charset="0"/>
              </a:rPr>
              <a:t>1</a:t>
            </a:r>
            <a:r>
              <a:rPr lang="de-CH" sz="1800" b="1">
                <a:latin typeface="Courier New" pitchFamily="49" charset="0"/>
              </a:rPr>
              <a:t>+</a:t>
            </a:r>
            <a:r>
              <a:rPr lang="de-CH" sz="1800" b="1">
                <a:solidFill>
                  <a:srgbClr val="009900"/>
                </a:solidFill>
                <a:latin typeface="Courier New" pitchFamily="49" charset="0"/>
              </a:rPr>
              <a:t>1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2	-				</a:t>
            </a:r>
            <a:r>
              <a:rPr lang="de-CH" sz="1800" b="1">
                <a:solidFill>
                  <a:srgbClr val="3333CC"/>
                </a:solidFill>
                <a:latin typeface="Courier New" pitchFamily="49" charset="0"/>
              </a:rPr>
              <a:t>1</a:t>
            </a:r>
            <a:r>
              <a:rPr lang="de-CH" sz="1800" b="1">
                <a:latin typeface="Courier New" pitchFamily="49" charset="0"/>
              </a:rPr>
              <a:t>+</a:t>
            </a:r>
            <a:r>
              <a:rPr lang="de-CH" sz="1800" b="1">
                <a:solidFill>
                  <a:srgbClr val="FF9900"/>
                </a:solidFill>
                <a:latin typeface="Courier New" pitchFamily="49" charset="0"/>
              </a:rPr>
              <a:t>1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3	-		-	</a:t>
            </a:r>
            <a:r>
              <a:rPr lang="de-CH" sz="1800" b="1">
                <a:solidFill>
                  <a:srgbClr val="009900"/>
                </a:solidFill>
                <a:latin typeface="Courier New" pitchFamily="49" charset="0"/>
              </a:rPr>
              <a:t>1</a:t>
            </a:r>
            <a:r>
              <a:rPr lang="de-CH" sz="1800">
                <a:latin typeface="Courier New" pitchFamily="49" charset="0"/>
              </a:rPr>
              <a:t>	</a:t>
            </a:r>
            <a:r>
              <a:rPr lang="de-CH" sz="1800" b="1">
                <a:solidFill>
                  <a:srgbClr val="FF0000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717550" y="3276865"/>
            <a:ext cx="9348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 dirty="0">
                <a:latin typeface="Calibri" pitchFamily="34" charset="0"/>
              </a:rPr>
              <a:t>m-array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60935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Multinomial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42925" y="261938"/>
            <a:ext cx="7772400" cy="9525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l" eaLnBrk="1" hangingPunct="1"/>
            <a:r>
              <a:rPr lang="de-DE" sz="2800" b="1" kern="0" dirty="0" err="1">
                <a:latin typeface="Calibri" pitchFamily="34" charset="0"/>
              </a:rPr>
              <a:t>Marking</a:t>
            </a:r>
            <a:r>
              <a:rPr lang="de-DE" sz="2800" b="1" kern="0" dirty="0">
                <a:latin typeface="Calibri" pitchFamily="34" charset="0"/>
              </a:rPr>
              <a:t>, </a:t>
            </a:r>
            <a:r>
              <a:rPr lang="de-DE" sz="2800" b="1" kern="0" dirty="0" err="1">
                <a:latin typeface="Calibri" pitchFamily="34" charset="0"/>
              </a:rPr>
              <a:t>recaptures</a:t>
            </a:r>
            <a:r>
              <a:rPr lang="de-DE" sz="2800" b="1" kern="0" dirty="0">
                <a:latin typeface="Calibri" pitchFamily="34" charset="0"/>
              </a:rPr>
              <a:t> </a:t>
            </a:r>
            <a:r>
              <a:rPr lang="de-DE" sz="2800" b="1" kern="0" dirty="0" err="1">
                <a:latin typeface="Calibri" pitchFamily="34" charset="0"/>
              </a:rPr>
              <a:t>and</a:t>
            </a:r>
            <a:r>
              <a:rPr lang="de-DE" sz="2800" b="1" kern="0" dirty="0">
                <a:latin typeface="Calibri" pitchFamily="34" charset="0"/>
              </a:rPr>
              <a:t> </a:t>
            </a:r>
            <a:r>
              <a:rPr lang="de-DE" sz="2800" b="1" kern="0" dirty="0" err="1">
                <a:latin typeface="Calibri" pitchFamily="34" charset="0"/>
              </a:rPr>
              <a:t>resightings</a:t>
            </a:r>
            <a:endParaRPr lang="en-GB" sz="2800" b="1" kern="0" dirty="0">
              <a:latin typeface="Calibri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901484" y="1460500"/>
            <a:ext cx="2128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i="1" dirty="0" err="1">
                <a:latin typeface="Calibri" panose="020F0502020204030204" pitchFamily="34" charset="0"/>
              </a:rPr>
              <a:t>Artificial</a:t>
            </a:r>
            <a:r>
              <a:rPr lang="de-CH" b="1" i="1" dirty="0">
                <a:latin typeface="Calibri" panose="020F0502020204030204" pitchFamily="34" charset="0"/>
              </a:rPr>
              <a:t> </a:t>
            </a:r>
            <a:r>
              <a:rPr lang="de-CH" b="1" i="1" dirty="0" err="1">
                <a:latin typeface="Calibri" panose="020F0502020204030204" pitchFamily="34" charset="0"/>
              </a:rPr>
              <a:t>marks</a:t>
            </a:r>
            <a:endParaRPr lang="de-CH" b="1" i="1" dirty="0">
              <a:latin typeface="Calibri" panose="020F0502020204030204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4956787" y="3860216"/>
            <a:ext cx="2017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i="1" dirty="0">
                <a:latin typeface="Calibri" panose="020F0502020204030204" pitchFamily="34" charset="0"/>
              </a:rPr>
              <a:t>Natural </a:t>
            </a:r>
            <a:r>
              <a:rPr lang="de-CH" b="1" i="1" dirty="0" err="1">
                <a:latin typeface="Calibri" panose="020F0502020204030204" pitchFamily="34" charset="0"/>
              </a:rPr>
              <a:t>marks</a:t>
            </a:r>
            <a:endParaRPr lang="de-CH" b="1" i="1" dirty="0">
              <a:latin typeface="Calibri" panose="020F050202020403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0CF6659-6BD7-2549-95D9-1E6AE305A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77" y="3197641"/>
            <a:ext cx="2754000" cy="20628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6C44B81-21A1-A84E-A1D0-8AF3E80795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14" y="1055688"/>
            <a:ext cx="2597761" cy="178902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62B0F49-96FE-1740-95B6-36111A2490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176" y="927873"/>
            <a:ext cx="1483824" cy="20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34147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663576" y="971021"/>
            <a:ext cx="58061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>
                <a:latin typeface="Calibri" pitchFamily="34" charset="0"/>
              </a:rPr>
              <a:t>From the capture-histories to the m-array data format</a:t>
            </a: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723900" y="1946011"/>
            <a:ext cx="114967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>
                <a:latin typeface="Courier New" pitchFamily="49" charset="0"/>
              </a:rPr>
              <a:t>1 0 1 0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1 1 0 0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1 0 1 1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0 1 0 0</a:t>
            </a:r>
          </a:p>
        </p:txBody>
      </p:sp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708026" y="1594115"/>
            <a:ext cx="17620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latin typeface="Calibri" pitchFamily="34" charset="0"/>
              </a:rPr>
              <a:t>Capture histories</a:t>
            </a:r>
          </a:p>
        </p:txBody>
      </p:sp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730251" y="3677709"/>
            <a:ext cx="752951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>
                <a:latin typeface="Courier New" pitchFamily="49" charset="0"/>
              </a:rPr>
              <a:t>	Recapture occ.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Release occ.	2		3	4	Never recaptured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1	1		2	0	0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2	-		0	0	2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3	-		-	1	1</a:t>
            </a:r>
          </a:p>
        </p:txBody>
      </p:sp>
      <p:sp>
        <p:nvSpPr>
          <p:cNvPr id="17415" name="Text Box 7"/>
          <p:cNvSpPr txBox="1">
            <a:spLocks noChangeArrowheads="1"/>
          </p:cNvSpPr>
          <p:nvPr/>
        </p:nvSpPr>
        <p:spPr bwMode="auto">
          <a:xfrm>
            <a:off x="717550" y="3276865"/>
            <a:ext cx="9348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 dirty="0">
                <a:latin typeface="Calibri" pitchFamily="34" charset="0"/>
              </a:rPr>
              <a:t>m-array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60935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Multinomial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663575" y="856721"/>
            <a:ext cx="35464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dirty="0" err="1">
                <a:latin typeface="Calibri" pitchFamily="34" charset="0"/>
              </a:rPr>
              <a:t>Cell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probabilities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m-array:</a:t>
            </a:r>
          </a:p>
        </p:txBody>
      </p:sp>
      <p:sp>
        <p:nvSpPr>
          <p:cNvPr id="18436" name="Text Box 6"/>
          <p:cNvSpPr txBox="1">
            <a:spLocks noChangeArrowheads="1"/>
          </p:cNvSpPr>
          <p:nvPr/>
        </p:nvSpPr>
        <p:spPr bwMode="auto">
          <a:xfrm>
            <a:off x="663576" y="1237086"/>
            <a:ext cx="8226425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62000" indent="-762000" eaLnBrk="0" hangingPunct="0">
              <a:tabLst>
                <a:tab pos="762000" algn="l"/>
                <a:tab pos="1717675" algn="l"/>
                <a:tab pos="3525838" algn="l"/>
                <a:tab pos="4195763" algn="l"/>
                <a:tab pos="6573838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tabLst>
                <a:tab pos="762000" algn="l"/>
                <a:tab pos="1717675" algn="l"/>
                <a:tab pos="3525838" algn="l"/>
                <a:tab pos="4195763" algn="l"/>
                <a:tab pos="6573838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tabLst>
                <a:tab pos="762000" algn="l"/>
                <a:tab pos="1717675" algn="l"/>
                <a:tab pos="3525838" algn="l"/>
                <a:tab pos="4195763" algn="l"/>
                <a:tab pos="6573838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tabLst>
                <a:tab pos="762000" algn="l"/>
                <a:tab pos="1717675" algn="l"/>
                <a:tab pos="3525838" algn="l"/>
                <a:tab pos="4195763" algn="l"/>
                <a:tab pos="6573838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tabLst>
                <a:tab pos="762000" algn="l"/>
                <a:tab pos="1717675" algn="l"/>
                <a:tab pos="3525838" algn="l"/>
                <a:tab pos="4195763" algn="l"/>
                <a:tab pos="6573838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62000" algn="l"/>
                <a:tab pos="1717675" algn="l"/>
                <a:tab pos="3525838" algn="l"/>
                <a:tab pos="4195763" algn="l"/>
                <a:tab pos="6573838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62000" algn="l"/>
                <a:tab pos="1717675" algn="l"/>
                <a:tab pos="3525838" algn="l"/>
                <a:tab pos="4195763" algn="l"/>
                <a:tab pos="6573838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62000" algn="l"/>
                <a:tab pos="1717675" algn="l"/>
                <a:tab pos="3525838" algn="l"/>
                <a:tab pos="4195763" algn="l"/>
                <a:tab pos="6573838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62000" algn="l"/>
                <a:tab pos="1717675" algn="l"/>
                <a:tab pos="3525838" algn="l"/>
                <a:tab pos="4195763" algn="l"/>
                <a:tab pos="6573838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dirty="0">
                <a:latin typeface="Courier New" pitchFamily="49" charset="0"/>
              </a:rPr>
              <a:t>	</a:t>
            </a:r>
            <a:r>
              <a:rPr lang="de-CH" sz="1800" dirty="0" err="1">
                <a:latin typeface="Courier New" pitchFamily="49" charset="0"/>
              </a:rPr>
              <a:t>Recapture</a:t>
            </a:r>
            <a:r>
              <a:rPr lang="de-CH" sz="1800" dirty="0">
                <a:latin typeface="Courier New" pitchFamily="49" charset="0"/>
              </a:rPr>
              <a:t> </a:t>
            </a:r>
            <a:r>
              <a:rPr lang="de-CH" sz="1800" dirty="0" err="1">
                <a:latin typeface="Courier New" pitchFamily="49" charset="0"/>
              </a:rPr>
              <a:t>occ</a:t>
            </a:r>
            <a:r>
              <a:rPr lang="de-CH" sz="1800" dirty="0">
                <a:latin typeface="Courier New" pitchFamily="49" charset="0"/>
              </a:rPr>
              <a:t>.</a:t>
            </a:r>
          </a:p>
          <a:p>
            <a:pPr eaLnBrk="1" hangingPunct="1"/>
            <a:r>
              <a:rPr lang="de-CH" sz="1800" dirty="0">
                <a:latin typeface="Courier New" pitchFamily="49" charset="0"/>
              </a:rPr>
              <a:t>Rel.	2	3	4		Never</a:t>
            </a:r>
          </a:p>
          <a:p>
            <a:pPr eaLnBrk="1" hangingPunct="1"/>
            <a:endParaRPr lang="de-CH" sz="1800" dirty="0">
              <a:latin typeface="Courier New" pitchFamily="49" charset="0"/>
            </a:endParaRPr>
          </a:p>
          <a:p>
            <a:pPr eaLnBrk="1" hangingPunct="1">
              <a:buFontTx/>
              <a:buAutoNum type="arabicPlain"/>
            </a:pPr>
            <a:r>
              <a:rPr lang="de-CH" sz="1800" dirty="0">
                <a:latin typeface="Courier New" pitchFamily="49" charset="0"/>
                <a:sym typeface="Symbol" pitchFamily="18" charset="2"/>
              </a:rPr>
              <a:t>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1</a:t>
            </a:r>
            <a:r>
              <a:rPr lang="de-CH" sz="1800" i="1" dirty="0">
                <a:latin typeface="Courier New" pitchFamily="49" charset="0"/>
                <a:sym typeface="Symbol" pitchFamily="18" charset="2"/>
              </a:rPr>
              <a:t>p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1</a:t>
            </a:r>
            <a:r>
              <a:rPr lang="de-CH" sz="1800" dirty="0">
                <a:latin typeface="Courier New" pitchFamily="49" charset="0"/>
              </a:rPr>
              <a:t>	</a:t>
            </a:r>
            <a:r>
              <a:rPr lang="de-CH" sz="1800" dirty="0">
                <a:latin typeface="Courier New" pitchFamily="49" charset="0"/>
                <a:sym typeface="Symbol" pitchFamily="18" charset="2"/>
              </a:rPr>
              <a:t>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1</a:t>
            </a:r>
            <a:r>
              <a:rPr lang="de-CH" sz="1800" dirty="0">
                <a:latin typeface="Courier New" pitchFamily="49" charset="0"/>
                <a:sym typeface="Symbol" pitchFamily="18" charset="2"/>
              </a:rPr>
              <a:t>(1-</a:t>
            </a:r>
            <a:r>
              <a:rPr lang="de-CH" sz="1800" i="1" dirty="0">
                <a:latin typeface="Courier New" pitchFamily="49" charset="0"/>
                <a:sym typeface="Symbol" pitchFamily="18" charset="2"/>
              </a:rPr>
              <a:t>p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1</a:t>
            </a:r>
            <a:r>
              <a:rPr lang="de-CH" sz="1800" dirty="0">
                <a:latin typeface="Courier New" pitchFamily="49" charset="0"/>
                <a:sym typeface="Symbol" pitchFamily="18" charset="2"/>
              </a:rPr>
              <a:t>)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2</a:t>
            </a:r>
            <a:r>
              <a:rPr lang="de-CH" sz="1800" i="1" dirty="0">
                <a:latin typeface="Courier New" pitchFamily="49" charset="0"/>
                <a:sym typeface="Symbol" pitchFamily="18" charset="2"/>
              </a:rPr>
              <a:t>p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2</a:t>
            </a:r>
            <a:r>
              <a:rPr lang="de-CH" sz="1800" dirty="0">
                <a:latin typeface="Courier New" pitchFamily="49" charset="0"/>
              </a:rPr>
              <a:t> 	</a:t>
            </a:r>
            <a:r>
              <a:rPr lang="de-CH" sz="1800" dirty="0">
                <a:latin typeface="Courier New" pitchFamily="49" charset="0"/>
                <a:sym typeface="Symbol" pitchFamily="18" charset="2"/>
              </a:rPr>
              <a:t>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1</a:t>
            </a:r>
            <a:r>
              <a:rPr lang="de-CH" sz="1800" dirty="0">
                <a:latin typeface="Courier New" pitchFamily="49" charset="0"/>
                <a:sym typeface="Symbol" pitchFamily="18" charset="2"/>
              </a:rPr>
              <a:t>(1-</a:t>
            </a:r>
            <a:r>
              <a:rPr lang="de-CH" sz="1800" i="1" dirty="0">
                <a:latin typeface="Courier New" pitchFamily="49" charset="0"/>
                <a:sym typeface="Symbol" pitchFamily="18" charset="2"/>
              </a:rPr>
              <a:t>p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1</a:t>
            </a:r>
            <a:r>
              <a:rPr lang="de-CH" sz="1800" dirty="0">
                <a:latin typeface="Courier New" pitchFamily="49" charset="0"/>
                <a:sym typeface="Symbol" pitchFamily="18" charset="2"/>
              </a:rPr>
              <a:t>)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2</a:t>
            </a:r>
            <a:r>
              <a:rPr lang="de-CH" sz="1800" dirty="0">
                <a:latin typeface="Courier New" pitchFamily="49" charset="0"/>
                <a:sym typeface="Symbol" pitchFamily="18" charset="2"/>
              </a:rPr>
              <a:t>(1-</a:t>
            </a:r>
            <a:r>
              <a:rPr lang="de-CH" sz="1800" i="1" dirty="0">
                <a:latin typeface="Courier New" pitchFamily="49" charset="0"/>
                <a:sym typeface="Symbol" pitchFamily="18" charset="2"/>
              </a:rPr>
              <a:t>p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2</a:t>
            </a:r>
            <a:r>
              <a:rPr lang="de-CH" sz="1800" dirty="0">
                <a:latin typeface="Courier New" pitchFamily="49" charset="0"/>
                <a:sym typeface="Symbol" pitchFamily="18" charset="2"/>
              </a:rPr>
              <a:t>)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3</a:t>
            </a:r>
            <a:r>
              <a:rPr lang="de-CH" sz="1800" i="1" dirty="0">
                <a:latin typeface="Courier New" pitchFamily="49" charset="0"/>
                <a:sym typeface="Symbol" pitchFamily="18" charset="2"/>
              </a:rPr>
              <a:t>p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3</a:t>
            </a:r>
            <a:r>
              <a:rPr lang="de-CH" sz="1800" dirty="0">
                <a:latin typeface="Courier New" pitchFamily="49" charset="0"/>
              </a:rPr>
              <a:t> 	1-</a:t>
            </a:r>
            <a:r>
              <a:rPr lang="de-CH" sz="1800" dirty="0">
                <a:latin typeface="Courier New" pitchFamily="49" charset="0"/>
                <a:sym typeface="Symbol" pitchFamily="18" charset="2"/>
              </a:rPr>
              <a:t>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1</a:t>
            </a:r>
          </a:p>
          <a:p>
            <a:pPr eaLnBrk="1" hangingPunct="1">
              <a:buFontTx/>
              <a:buAutoNum type="arabicPlain"/>
            </a:pPr>
            <a:endParaRPr lang="de-CH" sz="1800" baseline="-25000" dirty="0">
              <a:latin typeface="Courier New" pitchFamily="49" charset="0"/>
            </a:endParaRPr>
          </a:p>
          <a:p>
            <a:pPr eaLnBrk="1" hangingPunct="1">
              <a:buFontTx/>
              <a:buAutoNum type="arabicPlain" startAt="2"/>
            </a:pPr>
            <a:r>
              <a:rPr lang="de-CH" sz="1800" dirty="0">
                <a:latin typeface="Courier New" pitchFamily="49" charset="0"/>
              </a:rPr>
              <a:t>-	</a:t>
            </a:r>
            <a:r>
              <a:rPr lang="de-CH" sz="1800" dirty="0">
                <a:latin typeface="Courier New" pitchFamily="49" charset="0"/>
                <a:sym typeface="Symbol" pitchFamily="18" charset="2"/>
              </a:rPr>
              <a:t>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2</a:t>
            </a:r>
            <a:r>
              <a:rPr lang="de-CH" sz="1800" i="1" dirty="0">
                <a:latin typeface="Courier New" pitchFamily="49" charset="0"/>
                <a:sym typeface="Symbol" pitchFamily="18" charset="2"/>
              </a:rPr>
              <a:t>p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2</a:t>
            </a:r>
            <a:r>
              <a:rPr lang="de-CH" sz="1800" dirty="0">
                <a:latin typeface="Courier New" pitchFamily="49" charset="0"/>
              </a:rPr>
              <a:t> 	</a:t>
            </a:r>
            <a:r>
              <a:rPr lang="de-CH" sz="1800" dirty="0">
                <a:latin typeface="Courier New" pitchFamily="49" charset="0"/>
                <a:sym typeface="Symbol" pitchFamily="18" charset="2"/>
              </a:rPr>
              <a:t>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2</a:t>
            </a:r>
            <a:r>
              <a:rPr lang="de-CH" sz="1800" dirty="0">
                <a:latin typeface="Courier New" pitchFamily="49" charset="0"/>
                <a:sym typeface="Symbol" pitchFamily="18" charset="2"/>
              </a:rPr>
              <a:t>(1-</a:t>
            </a:r>
            <a:r>
              <a:rPr lang="de-CH" sz="1800" i="1" dirty="0">
                <a:latin typeface="Courier New" pitchFamily="49" charset="0"/>
                <a:sym typeface="Symbol" pitchFamily="18" charset="2"/>
              </a:rPr>
              <a:t>p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2</a:t>
            </a:r>
            <a:r>
              <a:rPr lang="de-CH" sz="1800" dirty="0">
                <a:latin typeface="Courier New" pitchFamily="49" charset="0"/>
                <a:sym typeface="Symbol" pitchFamily="18" charset="2"/>
              </a:rPr>
              <a:t>)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3</a:t>
            </a:r>
            <a:r>
              <a:rPr lang="de-CH" sz="1800" i="1" dirty="0">
                <a:latin typeface="Courier New" pitchFamily="49" charset="0"/>
                <a:sym typeface="Symbol" pitchFamily="18" charset="2"/>
              </a:rPr>
              <a:t>p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3</a:t>
            </a:r>
            <a:r>
              <a:rPr lang="de-CH" sz="1800" dirty="0">
                <a:latin typeface="Courier New" pitchFamily="49" charset="0"/>
              </a:rPr>
              <a:t> 	1-</a:t>
            </a:r>
            <a:r>
              <a:rPr lang="de-CH" sz="1800" dirty="0">
                <a:latin typeface="Courier New" pitchFamily="49" charset="0"/>
                <a:sym typeface="Symbol" pitchFamily="18" charset="2"/>
              </a:rPr>
              <a:t>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2</a:t>
            </a:r>
          </a:p>
          <a:p>
            <a:pPr eaLnBrk="1" hangingPunct="1">
              <a:buFontTx/>
              <a:buAutoNum type="arabicPlain" startAt="2"/>
            </a:pPr>
            <a:endParaRPr lang="de-CH" sz="1800" dirty="0">
              <a:latin typeface="Courier New" pitchFamily="49" charset="0"/>
            </a:endParaRPr>
          </a:p>
          <a:p>
            <a:pPr eaLnBrk="1" hangingPunct="1"/>
            <a:r>
              <a:rPr lang="de-CH" sz="1800" dirty="0">
                <a:latin typeface="Courier New" pitchFamily="49" charset="0"/>
              </a:rPr>
              <a:t>3	-	-	</a:t>
            </a:r>
            <a:r>
              <a:rPr lang="de-CH" sz="1800" dirty="0">
                <a:latin typeface="Courier New" pitchFamily="49" charset="0"/>
                <a:sym typeface="Symbol" pitchFamily="18" charset="2"/>
              </a:rPr>
              <a:t>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3</a:t>
            </a:r>
            <a:r>
              <a:rPr lang="de-CH" sz="1800" i="1" dirty="0">
                <a:latin typeface="Courier New" pitchFamily="49" charset="0"/>
                <a:sym typeface="Symbol" pitchFamily="18" charset="2"/>
              </a:rPr>
              <a:t>p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3</a:t>
            </a:r>
            <a:r>
              <a:rPr lang="de-CH" sz="1800" dirty="0">
                <a:latin typeface="Courier New" pitchFamily="49" charset="0"/>
              </a:rPr>
              <a:t> 		1-</a:t>
            </a:r>
            <a:r>
              <a:rPr lang="de-CH" sz="1800" dirty="0">
                <a:latin typeface="Courier New" pitchFamily="49" charset="0"/>
                <a:sym typeface="Symbol" pitchFamily="18" charset="2"/>
              </a:rPr>
              <a:t>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3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649288" y="3685647"/>
            <a:ext cx="8037512" cy="1821657"/>
            <a:chOff x="409" y="2786"/>
            <a:chExt cx="5063" cy="1377"/>
          </a:xfrm>
        </p:grpSpPr>
        <p:sp>
          <p:nvSpPr>
            <p:cNvPr id="18438" name="Text Box 8"/>
            <p:cNvSpPr txBox="1">
              <a:spLocks noChangeArrowheads="1"/>
            </p:cNvSpPr>
            <p:nvPr/>
          </p:nvSpPr>
          <p:spPr bwMode="auto">
            <a:xfrm>
              <a:off x="409" y="2786"/>
              <a:ext cx="1805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2000" dirty="0" err="1">
                  <a:latin typeface="Calibri" pitchFamily="34" charset="0"/>
                </a:rPr>
                <a:t>Likelihood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of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the</a:t>
              </a:r>
              <a:r>
                <a:rPr lang="de-CH" sz="2000" dirty="0">
                  <a:latin typeface="Calibri" pitchFamily="34" charset="0"/>
                </a:rPr>
                <a:t> m-array:</a:t>
              </a:r>
            </a:p>
          </p:txBody>
        </p:sp>
        <p:graphicFrame>
          <p:nvGraphicFramePr>
            <p:cNvPr id="18439" name="Object 10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69761521"/>
                </p:ext>
              </p:extLst>
            </p:nvPr>
          </p:nvGraphicFramePr>
          <p:xfrm>
            <a:off x="473" y="3090"/>
            <a:ext cx="1350" cy="2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752" name="Equation" r:id="rId4" imgW="1587240" imgH="253800" progId="Equation.DSMT4">
                    <p:embed/>
                  </p:oleObj>
                </mc:Choice>
                <mc:Fallback>
                  <p:oleObj name="Equation" r:id="rId4" imgW="1587240" imgH="253800" progId="Equation.DSMT4">
                    <p:embed/>
                    <p:pic>
                      <p:nvPicPr>
                        <p:cNvPr id="0" name="Object 10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3" y="3090"/>
                          <a:ext cx="1350" cy="2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40" name="Text Box 10"/>
            <p:cNvSpPr txBox="1">
              <a:spLocks noChangeArrowheads="1"/>
            </p:cNvSpPr>
            <p:nvPr/>
          </p:nvSpPr>
          <p:spPr bwMode="auto">
            <a:xfrm>
              <a:off x="409" y="3349"/>
              <a:ext cx="5063" cy="8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600" dirty="0" err="1">
                  <a:latin typeface="Calibri" pitchFamily="34" charset="0"/>
                </a:rPr>
                <a:t>where</a:t>
              </a:r>
              <a:r>
                <a:rPr lang="de-CH" sz="1600" dirty="0">
                  <a:latin typeface="Calibri" pitchFamily="34" charset="0"/>
                </a:rPr>
                <a:t> </a:t>
              </a:r>
            </a:p>
            <a:p>
              <a:pPr eaLnBrk="1" hangingPunct="1"/>
              <a:r>
                <a:rPr lang="de-CH" sz="1600" b="1" i="1" dirty="0" err="1">
                  <a:latin typeface="Calibri" pitchFamily="34" charset="0"/>
                </a:rPr>
                <a:t>m</a:t>
              </a:r>
              <a:r>
                <a:rPr lang="de-CH" sz="1600" b="1" i="1" baseline="-25000" dirty="0" err="1">
                  <a:latin typeface="Calibri" pitchFamily="34" charset="0"/>
                </a:rPr>
                <a:t>t</a:t>
              </a:r>
              <a:r>
                <a:rPr lang="de-CH" sz="1600" i="1" dirty="0">
                  <a:latin typeface="Calibri" pitchFamily="34" charset="0"/>
                </a:rPr>
                <a:t> = </a:t>
              </a:r>
              <a:r>
                <a:rPr lang="de-CH" sz="1600" i="1" dirty="0" err="1">
                  <a:latin typeface="Calibri" pitchFamily="34" charset="0"/>
                </a:rPr>
                <a:t>t</a:t>
              </a:r>
              <a:r>
                <a:rPr lang="de-CH" sz="1600" i="1" baseline="30000" dirty="0" err="1">
                  <a:latin typeface="Calibri" pitchFamily="34" charset="0"/>
                </a:rPr>
                <a:t>th</a:t>
              </a:r>
              <a:r>
                <a:rPr lang="de-CH" sz="1600" i="1" dirty="0">
                  <a:latin typeface="Calibri" pitchFamily="34" charset="0"/>
                </a:rPr>
                <a:t> </a:t>
              </a:r>
              <a:r>
                <a:rPr lang="de-CH" sz="1600" i="1" dirty="0" err="1">
                  <a:latin typeface="Calibri" pitchFamily="34" charset="0"/>
                </a:rPr>
                <a:t>row</a:t>
              </a:r>
              <a:r>
                <a:rPr lang="de-CH" sz="1600" i="1" dirty="0">
                  <a:latin typeface="Calibri" pitchFamily="34" charset="0"/>
                </a:rPr>
                <a:t> </a:t>
              </a:r>
              <a:r>
                <a:rPr lang="de-CH" sz="1600" i="1" dirty="0" err="1">
                  <a:latin typeface="Calibri" pitchFamily="34" charset="0"/>
                </a:rPr>
                <a:t>of</a:t>
              </a:r>
              <a:r>
                <a:rPr lang="de-CH" sz="1600" i="1" dirty="0">
                  <a:latin typeface="Calibri" pitchFamily="34" charset="0"/>
                </a:rPr>
                <a:t> m-array</a:t>
              </a:r>
            </a:p>
            <a:p>
              <a:pPr eaLnBrk="1" hangingPunct="1"/>
              <a:r>
                <a:rPr lang="de-CH" sz="1600" b="1" i="1" dirty="0" err="1">
                  <a:latin typeface="Calibri" pitchFamily="34" charset="0"/>
                </a:rPr>
                <a:t>q</a:t>
              </a:r>
              <a:r>
                <a:rPr lang="de-CH" sz="1600" b="1" i="1" baseline="-25000" dirty="0" err="1">
                  <a:latin typeface="Calibri" pitchFamily="34" charset="0"/>
                </a:rPr>
                <a:t>t</a:t>
              </a:r>
              <a:r>
                <a:rPr lang="de-CH" sz="1600" dirty="0">
                  <a:latin typeface="Calibri" pitchFamily="34" charset="0"/>
                </a:rPr>
                <a:t> = </a:t>
              </a:r>
              <a:r>
                <a:rPr lang="de-CH" sz="1600" dirty="0" err="1">
                  <a:latin typeface="Calibri" pitchFamily="34" charset="0"/>
                </a:rPr>
                <a:t>cell</a:t>
              </a:r>
              <a:r>
                <a:rPr lang="de-CH" sz="1600" dirty="0">
                  <a:latin typeface="Calibri" pitchFamily="34" charset="0"/>
                </a:rPr>
                <a:t> </a:t>
              </a:r>
              <a:r>
                <a:rPr lang="de-CH" sz="1600" dirty="0" err="1">
                  <a:latin typeface="Calibri" pitchFamily="34" charset="0"/>
                </a:rPr>
                <a:t>probabilities</a:t>
              </a:r>
              <a:r>
                <a:rPr lang="de-CH" sz="1600" dirty="0">
                  <a:latin typeface="Calibri" pitchFamily="34" charset="0"/>
                </a:rPr>
                <a:t> </a:t>
              </a:r>
              <a:r>
                <a:rPr lang="de-CH" sz="1600" dirty="0" err="1">
                  <a:latin typeface="Calibri" pitchFamily="34" charset="0"/>
                </a:rPr>
                <a:t>of</a:t>
              </a:r>
              <a:r>
                <a:rPr lang="de-CH" sz="1600" dirty="0">
                  <a:latin typeface="Calibri" pitchFamily="34" charset="0"/>
                </a:rPr>
                <a:t> </a:t>
              </a:r>
              <a:r>
                <a:rPr lang="de-CH" sz="1600" dirty="0" err="1">
                  <a:latin typeface="Calibri" pitchFamily="34" charset="0"/>
                </a:rPr>
                <a:t>the</a:t>
              </a:r>
              <a:r>
                <a:rPr lang="de-CH" sz="1600" dirty="0">
                  <a:latin typeface="Calibri" pitchFamily="34" charset="0"/>
                </a:rPr>
                <a:t> m-array </a:t>
              </a:r>
              <a:r>
                <a:rPr lang="de-CH" sz="1600" dirty="0" err="1">
                  <a:latin typeface="Calibri" pitchFamily="34" charset="0"/>
                </a:rPr>
                <a:t>for</a:t>
              </a:r>
              <a:r>
                <a:rPr lang="de-CH" sz="1600" dirty="0">
                  <a:latin typeface="Calibri" pitchFamily="34" charset="0"/>
                </a:rPr>
                <a:t> </a:t>
              </a:r>
              <a:r>
                <a:rPr lang="de-CH" sz="1600" dirty="0" err="1">
                  <a:latin typeface="Calibri" pitchFamily="34" charset="0"/>
                </a:rPr>
                <a:t>release</a:t>
              </a:r>
              <a:r>
                <a:rPr lang="de-CH" sz="1600" dirty="0">
                  <a:latin typeface="Calibri" pitchFamily="34" charset="0"/>
                </a:rPr>
                <a:t> </a:t>
              </a:r>
              <a:r>
                <a:rPr lang="de-CH" sz="1600" dirty="0" err="1">
                  <a:latin typeface="Calibri" pitchFamily="34" charset="0"/>
                </a:rPr>
                <a:t>occasion</a:t>
              </a:r>
              <a:r>
                <a:rPr lang="de-CH" sz="1600" dirty="0">
                  <a:latin typeface="Calibri" pitchFamily="34" charset="0"/>
                </a:rPr>
                <a:t> </a:t>
              </a:r>
              <a:r>
                <a:rPr lang="de-CH" sz="1600" i="1" dirty="0">
                  <a:latin typeface="Calibri" pitchFamily="34" charset="0"/>
                </a:rPr>
                <a:t>t</a:t>
              </a:r>
            </a:p>
            <a:p>
              <a:pPr eaLnBrk="1" hangingPunct="1"/>
              <a:r>
                <a:rPr lang="de-CH" sz="1600" i="1" dirty="0" err="1">
                  <a:latin typeface="Calibri" pitchFamily="34" charset="0"/>
                </a:rPr>
                <a:t>R</a:t>
              </a:r>
              <a:r>
                <a:rPr lang="de-CH" sz="1600" i="1" baseline="-25000" dirty="0" err="1">
                  <a:latin typeface="Calibri" pitchFamily="34" charset="0"/>
                </a:rPr>
                <a:t>t</a:t>
              </a:r>
              <a:r>
                <a:rPr lang="de-CH" sz="1600" dirty="0">
                  <a:latin typeface="Calibri" pitchFamily="34" charset="0"/>
                </a:rPr>
                <a:t> = </a:t>
              </a:r>
              <a:r>
                <a:rPr lang="de-CH" sz="1600" dirty="0" err="1">
                  <a:latin typeface="Calibri" pitchFamily="34" charset="0"/>
                </a:rPr>
                <a:t>number</a:t>
              </a:r>
              <a:r>
                <a:rPr lang="de-CH" sz="1600" dirty="0">
                  <a:latin typeface="Calibri" pitchFamily="34" charset="0"/>
                </a:rPr>
                <a:t> </a:t>
              </a:r>
              <a:r>
                <a:rPr lang="de-CH" sz="1600" dirty="0" err="1">
                  <a:latin typeface="Calibri" pitchFamily="34" charset="0"/>
                </a:rPr>
                <a:t>of</a:t>
              </a:r>
              <a:r>
                <a:rPr lang="de-CH" sz="1600" dirty="0">
                  <a:latin typeface="Calibri" pitchFamily="34" charset="0"/>
                </a:rPr>
                <a:t> </a:t>
              </a:r>
              <a:r>
                <a:rPr lang="de-CH" sz="1600" dirty="0" err="1">
                  <a:latin typeface="Calibri" pitchFamily="34" charset="0"/>
                </a:rPr>
                <a:t>released</a:t>
              </a:r>
              <a:r>
                <a:rPr lang="de-CH" sz="1600" dirty="0">
                  <a:latin typeface="Calibri" pitchFamily="34" charset="0"/>
                </a:rPr>
                <a:t> </a:t>
              </a:r>
              <a:r>
                <a:rPr lang="de-CH" sz="1600" dirty="0" err="1">
                  <a:latin typeface="Calibri" pitchFamily="34" charset="0"/>
                </a:rPr>
                <a:t>individuals</a:t>
              </a:r>
              <a:r>
                <a:rPr lang="de-CH" sz="1600" dirty="0">
                  <a:latin typeface="Calibri" pitchFamily="34" charset="0"/>
                </a:rPr>
                <a:t> at </a:t>
              </a:r>
              <a:r>
                <a:rPr lang="de-CH" sz="1600" dirty="0" err="1">
                  <a:latin typeface="Calibri" pitchFamily="34" charset="0"/>
                </a:rPr>
                <a:t>occasion</a:t>
              </a:r>
              <a:r>
                <a:rPr lang="de-CH" sz="1600" dirty="0">
                  <a:latin typeface="Calibri" pitchFamily="34" charset="0"/>
                </a:rPr>
                <a:t> </a:t>
              </a:r>
              <a:r>
                <a:rPr lang="de-CH" sz="1600" i="1" dirty="0">
                  <a:latin typeface="Calibri" pitchFamily="34" charset="0"/>
                </a:rPr>
                <a:t>t</a:t>
              </a:r>
            </a:p>
          </p:txBody>
        </p:sp>
      </p:grp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60935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Multinomial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394334" y="291042"/>
            <a:ext cx="61378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Bayesian</a:t>
            </a:r>
            <a:r>
              <a:rPr lang="de-CH" b="1" dirty="0">
                <a:latin typeface="Calibri" pitchFamily="34" charset="0"/>
              </a:rPr>
              <a:t> GOF: </a:t>
            </a:r>
            <a:r>
              <a:rPr lang="de-CH" b="1" dirty="0" err="1">
                <a:latin typeface="Calibri" pitchFamily="34" charset="0"/>
              </a:rPr>
              <a:t>Posterior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predictive</a:t>
            </a:r>
            <a:r>
              <a:rPr lang="de-CH" b="1" dirty="0">
                <a:latin typeface="Calibri" pitchFamily="34" charset="0"/>
              </a:rPr>
              <a:t> check (PPC)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394334" y="873443"/>
            <a:ext cx="845248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Calibri" panose="020F0502020204030204" pitchFamily="34" charset="0"/>
              </a:rPr>
              <a:t>Several</a:t>
            </a:r>
            <a:r>
              <a:rPr lang="de-DE" sz="2000" dirty="0">
                <a:latin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</a:rPr>
              <a:t>Bayesian</a:t>
            </a:r>
            <a:r>
              <a:rPr lang="de-DE" sz="2000" dirty="0">
                <a:latin typeface="Calibri" panose="020F0502020204030204" pitchFamily="34" charset="0"/>
              </a:rPr>
              <a:t> GOF </a:t>
            </a:r>
            <a:r>
              <a:rPr lang="de-DE" sz="2000" dirty="0" err="1">
                <a:latin typeface="Calibri" panose="020F0502020204030204" pitchFamily="34" charset="0"/>
              </a:rPr>
              <a:t>are</a:t>
            </a:r>
            <a:r>
              <a:rPr lang="de-DE" sz="2000" dirty="0">
                <a:latin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</a:rPr>
              <a:t>possible</a:t>
            </a:r>
            <a:r>
              <a:rPr lang="de-DE" sz="2000" dirty="0">
                <a:latin typeface="Calibri" panose="020F0502020204030204" pitchFamily="34" charset="0"/>
              </a:rPr>
              <a:t> (</a:t>
            </a:r>
            <a:r>
              <a:rPr lang="de-DE" sz="2000" dirty="0" err="1">
                <a:latin typeface="Calibri" panose="020F0502020204030204" pitchFamily="34" charset="0"/>
              </a:rPr>
              <a:t>reviewed</a:t>
            </a:r>
            <a:r>
              <a:rPr lang="de-DE" sz="2000" dirty="0">
                <a:latin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</a:rPr>
              <a:t>by</a:t>
            </a:r>
            <a:r>
              <a:rPr lang="de-DE" sz="2000" dirty="0">
                <a:latin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</a:rPr>
              <a:t>Conn</a:t>
            </a:r>
            <a:r>
              <a:rPr lang="de-DE" sz="2000" dirty="0">
                <a:latin typeface="Calibri" panose="020F0502020204030204" pitchFamily="34" charset="0"/>
              </a:rPr>
              <a:t> </a:t>
            </a:r>
            <a:r>
              <a:rPr lang="de-DE" sz="2000" i="1" dirty="0">
                <a:latin typeface="Calibri" panose="020F0502020204030204" pitchFamily="34" charset="0"/>
              </a:rPr>
              <a:t>et al.</a:t>
            </a:r>
            <a:r>
              <a:rPr lang="de-DE" sz="2000" dirty="0">
                <a:latin typeface="Calibri" panose="020F0502020204030204" pitchFamily="34" charset="0"/>
              </a:rPr>
              <a:t> 2018)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CH" sz="2000" b="1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000" dirty="0" err="1">
                <a:latin typeface="Calibri" panose="020F0502020204030204" pitchFamily="34" charset="0"/>
              </a:rPr>
              <a:t>Here</a:t>
            </a:r>
            <a:r>
              <a:rPr lang="de-CH" sz="2000" dirty="0">
                <a:latin typeface="Calibri" panose="020F0502020204030204" pitchFamily="34" charset="0"/>
              </a:rPr>
              <a:t> </a:t>
            </a:r>
            <a:r>
              <a:rPr lang="de-CH" sz="2000" dirty="0" err="1">
                <a:latin typeface="Calibri" panose="020F0502020204030204" pitchFamily="34" charset="0"/>
              </a:rPr>
              <a:t>we</a:t>
            </a:r>
            <a:r>
              <a:rPr lang="de-CH" sz="2000" dirty="0">
                <a:latin typeface="Calibri" panose="020F0502020204030204" pitchFamily="34" charset="0"/>
              </a:rPr>
              <a:t> </a:t>
            </a:r>
            <a:r>
              <a:rPr lang="de-CH" sz="2000" dirty="0" err="1">
                <a:latin typeface="Calibri" panose="020F0502020204030204" pitchFamily="34" charset="0"/>
              </a:rPr>
              <a:t>use</a:t>
            </a:r>
            <a:r>
              <a:rPr lang="de-CH" sz="2000" dirty="0">
                <a:latin typeface="Calibri" panose="020F0502020204030204" pitchFamily="34" charset="0"/>
              </a:rPr>
              <a:t> a </a:t>
            </a:r>
            <a:r>
              <a:rPr lang="de-CH" sz="2000" dirty="0" err="1">
                <a:latin typeface="Calibri" panose="020F0502020204030204" pitchFamily="34" charset="0"/>
              </a:rPr>
              <a:t>general</a:t>
            </a:r>
            <a:r>
              <a:rPr lang="de-CH" sz="2000" dirty="0">
                <a:latin typeface="Calibri" panose="020F0502020204030204" pitchFamily="34" charset="0"/>
              </a:rPr>
              <a:t> </a:t>
            </a:r>
            <a:r>
              <a:rPr lang="de-CH" sz="2000" dirty="0" err="1">
                <a:latin typeface="Calibri" panose="020F0502020204030204" pitchFamily="34" charset="0"/>
              </a:rPr>
              <a:t>and</a:t>
            </a:r>
            <a:r>
              <a:rPr lang="de-CH" sz="2000" dirty="0">
                <a:latin typeface="Calibri" panose="020F0502020204030204" pitchFamily="34" charset="0"/>
              </a:rPr>
              <a:t> </a:t>
            </a:r>
            <a:r>
              <a:rPr lang="de-CH" sz="2000" dirty="0" err="1">
                <a:latin typeface="Calibri" panose="020F0502020204030204" pitchFamily="34" charset="0"/>
              </a:rPr>
              <a:t>very</a:t>
            </a:r>
            <a:r>
              <a:rPr lang="de-CH" sz="2000" dirty="0">
                <a:latin typeface="Calibri" panose="020F0502020204030204" pitchFamily="34" charset="0"/>
              </a:rPr>
              <a:t> </a:t>
            </a:r>
            <a:r>
              <a:rPr lang="de-CH" sz="2000" dirty="0" err="1">
                <a:latin typeface="Calibri" panose="020F0502020204030204" pitchFamily="34" charset="0"/>
              </a:rPr>
              <a:t>common</a:t>
            </a:r>
            <a:r>
              <a:rPr lang="de-CH" sz="2000" dirty="0">
                <a:latin typeface="Calibri" panose="020F0502020204030204" pitchFamily="34" charset="0"/>
              </a:rPr>
              <a:t> </a:t>
            </a:r>
            <a:r>
              <a:rPr lang="de-CH" sz="2000" dirty="0" err="1">
                <a:latin typeface="Calibri" panose="020F0502020204030204" pitchFamily="34" charset="0"/>
              </a:rPr>
              <a:t>Bayesian</a:t>
            </a:r>
            <a:r>
              <a:rPr lang="de-CH" sz="2000" dirty="0">
                <a:latin typeface="Calibri" panose="020F0502020204030204" pitchFamily="34" charset="0"/>
              </a:rPr>
              <a:t> model-</a:t>
            </a:r>
            <a:r>
              <a:rPr lang="de-CH" sz="2000" dirty="0" err="1">
                <a:latin typeface="Calibri" panose="020F0502020204030204" pitchFamily="34" charset="0"/>
              </a:rPr>
              <a:t>checking</a:t>
            </a:r>
            <a:r>
              <a:rPr lang="de-CH" sz="2000" dirty="0">
                <a:latin typeface="Calibri" panose="020F0502020204030204" pitchFamily="34" charset="0"/>
              </a:rPr>
              <a:t> </a:t>
            </a:r>
            <a:r>
              <a:rPr lang="de-CH" sz="2000" dirty="0" err="1">
                <a:latin typeface="Calibri" panose="020F0502020204030204" pitchFamily="34" charset="0"/>
              </a:rPr>
              <a:t>procedure</a:t>
            </a:r>
            <a:r>
              <a:rPr lang="de-CH" sz="2000" dirty="0">
                <a:latin typeface="Calibri" panose="020F0502020204030204" pitchFamily="34" charset="0"/>
              </a:rPr>
              <a:t>, </a:t>
            </a:r>
            <a:r>
              <a:rPr lang="de-CH" sz="2000" dirty="0" err="1">
                <a:latin typeface="Calibri" panose="020F0502020204030204" pitchFamily="34" charset="0"/>
              </a:rPr>
              <a:t>the</a:t>
            </a:r>
            <a:r>
              <a:rPr lang="de-CH" sz="2000" dirty="0">
                <a:latin typeface="Calibri" panose="020F0502020204030204" pitchFamily="34" charset="0"/>
              </a:rPr>
              <a:t> </a:t>
            </a:r>
            <a:r>
              <a:rPr lang="de-CH" sz="2000" b="1" dirty="0" err="1">
                <a:latin typeface="Calibri" panose="020F0502020204030204" pitchFamily="34" charset="0"/>
              </a:rPr>
              <a:t>posterior</a:t>
            </a:r>
            <a:r>
              <a:rPr lang="de-CH" sz="2000" b="1" dirty="0">
                <a:latin typeface="Calibri" panose="020F0502020204030204" pitchFamily="34" charset="0"/>
              </a:rPr>
              <a:t> </a:t>
            </a:r>
            <a:r>
              <a:rPr lang="de-CH" sz="2000" b="1" dirty="0" err="1">
                <a:latin typeface="Calibri" panose="020F0502020204030204" pitchFamily="34" charset="0"/>
              </a:rPr>
              <a:t>predictive</a:t>
            </a:r>
            <a:r>
              <a:rPr lang="de-CH" sz="2000" b="1" dirty="0">
                <a:latin typeface="Calibri" panose="020F0502020204030204" pitchFamily="34" charset="0"/>
              </a:rPr>
              <a:t> check</a:t>
            </a:r>
            <a:endParaRPr lang="de-CH" sz="2000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CH" sz="2000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000" dirty="0">
                <a:latin typeface="Calibri" panose="020F0502020204030204" pitchFamily="34" charset="0"/>
              </a:rPr>
              <a:t>In a </a:t>
            </a:r>
            <a:r>
              <a:rPr lang="de-CH" sz="2000" dirty="0" err="1">
                <a:latin typeface="Calibri" panose="020F0502020204030204" pitchFamily="34" charset="0"/>
              </a:rPr>
              <a:t>nutshell</a:t>
            </a:r>
            <a:r>
              <a:rPr lang="de-CH" sz="2000" dirty="0">
                <a:latin typeface="Calibri" panose="020F0502020204030204" pitchFamily="34" charset="0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Quantify how different the </a:t>
            </a:r>
            <a:r>
              <a:rPr lang="en-US" sz="2000" b="1" i="1" dirty="0">
                <a:latin typeface="Calibri" panose="020F0502020204030204" pitchFamily="34" charset="0"/>
              </a:rPr>
              <a:t>observed </a:t>
            </a:r>
            <a:r>
              <a:rPr lang="en-US" sz="2000" dirty="0">
                <a:latin typeface="Calibri" panose="020F0502020204030204" pitchFamily="34" charset="0"/>
              </a:rPr>
              <a:t>data is compared to what we </a:t>
            </a:r>
            <a:r>
              <a:rPr lang="en-US" sz="2000" b="1" i="1" dirty="0">
                <a:latin typeface="Calibri" panose="020F0502020204030204" pitchFamily="34" charset="0"/>
              </a:rPr>
              <a:t>expect </a:t>
            </a:r>
            <a:r>
              <a:rPr lang="en-US" sz="2000" dirty="0">
                <a:latin typeface="Calibri" panose="020F0502020204030204" pitchFamily="34" charset="0"/>
              </a:rPr>
              <a:t>from the estimated parameters [measure of </a:t>
            </a:r>
            <a:r>
              <a:rPr lang="en-US" sz="2000" b="1" dirty="0">
                <a:latin typeface="Calibri" panose="020F0502020204030204" pitchFamily="34" charset="0"/>
              </a:rPr>
              <a:t>discrepancy</a:t>
            </a:r>
            <a:r>
              <a:rPr lang="en-US" sz="2000" dirty="0">
                <a:latin typeface="Calibri" panose="020F0502020204030204" pitchFamily="34" charset="0"/>
              </a:rPr>
              <a:t>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To assess how “bad” or “good” that difference is, compare to the same measure of discrepancy obtained for ideal data </a:t>
            </a:r>
            <a:r>
              <a:rPr lang="en-US" sz="2000" b="1" i="1" dirty="0">
                <a:latin typeface="Calibri" panose="020F0502020204030204" pitchFamily="34" charset="0"/>
              </a:rPr>
              <a:t>simulated </a:t>
            </a:r>
            <a:r>
              <a:rPr lang="en-US" sz="2000" dirty="0">
                <a:latin typeface="Calibri" panose="020F0502020204030204" pitchFamily="34" charset="0"/>
              </a:rPr>
              <a:t>from the estimated parameters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This double comparison is done for each sample of the MCMC chains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Generally straightforward to implement in BUGS or in R after the analysis (from the MCMC chains)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CH" sz="2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2804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94334" y="1603376"/>
            <a:ext cx="8460105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  <a:spcBef>
                <a:spcPts val="600"/>
              </a:spcBef>
            </a:pPr>
            <a:r>
              <a:rPr lang="en-US" sz="2000" dirty="0">
                <a:latin typeface="Calibri" panose="020F0502020204030204" pitchFamily="34" charset="0"/>
              </a:rPr>
              <a:t>At each MCMC iteration 𝑡:</a:t>
            </a:r>
          </a:p>
          <a:p>
            <a:pPr marL="457200" indent="-457200">
              <a:lnSpc>
                <a:spcPts val="2400"/>
              </a:lnSpc>
              <a:spcBef>
                <a:spcPts val="600"/>
              </a:spcBef>
              <a:buAutoNum type="arabicParenR"/>
            </a:pPr>
            <a:r>
              <a:rPr lang="en-US" sz="2000" dirty="0">
                <a:latin typeface="Calibri" panose="020F0502020204030204" pitchFamily="34" charset="0"/>
              </a:rPr>
              <a:t>Calculate a </a:t>
            </a:r>
            <a:r>
              <a:rPr lang="en-US" sz="2000" b="1" dirty="0">
                <a:latin typeface="Calibri" panose="020F0502020204030204" pitchFamily="34" charset="0"/>
              </a:rPr>
              <a:t>discrepancy statistic </a:t>
            </a:r>
            <a:r>
              <a:rPr lang="en-US" sz="2000" dirty="0">
                <a:latin typeface="Calibri" panose="020F0502020204030204" pitchFamily="34" charset="0"/>
              </a:rPr>
              <a:t>𝐷(𝑥;𝑒</a:t>
            </a:r>
            <a:r>
              <a:rPr lang="en-US" sz="2000" baseline="-25000" dirty="0">
                <a:latin typeface="Calibri" panose="020F0502020204030204" pitchFamily="34" charset="0"/>
              </a:rPr>
              <a:t>𝑡</a:t>
            </a:r>
            <a:r>
              <a:rPr lang="en-US" sz="2000" dirty="0">
                <a:latin typeface="Calibri" panose="020F0502020204030204" pitchFamily="34" charset="0"/>
              </a:rPr>
              <a:t>) to measure some “distance” between the </a:t>
            </a:r>
            <a:r>
              <a:rPr lang="en-US" sz="2000" b="1" dirty="0">
                <a:latin typeface="Calibri" panose="020F0502020204030204" pitchFamily="34" charset="0"/>
              </a:rPr>
              <a:t>observed data </a:t>
            </a:r>
            <a:r>
              <a:rPr lang="en-US" sz="2000" dirty="0">
                <a:latin typeface="Calibri" panose="020F0502020204030204" pitchFamily="34" charset="0"/>
              </a:rPr>
              <a:t>𝒙 and the corresponding expected values, 𝑒</a:t>
            </a:r>
            <a:r>
              <a:rPr lang="en-US" sz="2000" baseline="-25000" dirty="0">
                <a:latin typeface="Calibri" panose="020F0502020204030204" pitchFamily="34" charset="0"/>
              </a:rPr>
              <a:t>𝑡</a:t>
            </a:r>
            <a:r>
              <a:rPr lang="en-US" sz="2000" dirty="0">
                <a:latin typeface="Calibri" panose="020F0502020204030204" pitchFamily="34" charset="0"/>
              </a:rPr>
              <a:t> at that iteration (based on the MCMC chain values of the parameters)</a:t>
            </a:r>
          </a:p>
          <a:p>
            <a:pPr marL="457200" indent="-457200">
              <a:lnSpc>
                <a:spcPts val="2400"/>
              </a:lnSpc>
              <a:spcBef>
                <a:spcPts val="600"/>
              </a:spcBef>
              <a:buFontTx/>
              <a:buAutoNum type="arabicParenR"/>
            </a:pPr>
            <a:r>
              <a:rPr lang="en-US" sz="2000" dirty="0">
                <a:latin typeface="Calibri" panose="020F0502020204030204" pitchFamily="34" charset="0"/>
              </a:rPr>
              <a:t>Generate a new data set 𝑥</a:t>
            </a:r>
            <a:r>
              <a:rPr lang="en-US" sz="2000" baseline="-25000" dirty="0">
                <a:latin typeface="Calibri" panose="020F0502020204030204" pitchFamily="34" charset="0"/>
              </a:rPr>
              <a:t>𝑡</a:t>
            </a:r>
            <a:r>
              <a:rPr lang="en-US" sz="2000" dirty="0">
                <a:latin typeface="Calibri" panose="020F0502020204030204" pitchFamily="34" charset="0"/>
              </a:rPr>
              <a:t> from the fitted model (using the MCMC chain value of the parameters)</a:t>
            </a:r>
          </a:p>
          <a:p>
            <a:pPr marL="457200" indent="-457200">
              <a:lnSpc>
                <a:spcPts val="2400"/>
              </a:lnSpc>
              <a:spcBef>
                <a:spcPts val="600"/>
              </a:spcBef>
              <a:buFontTx/>
              <a:buAutoNum type="arabicParenR"/>
            </a:pPr>
            <a:r>
              <a:rPr lang="en-US" sz="2000" dirty="0">
                <a:latin typeface="Calibri" panose="020F0502020204030204" pitchFamily="34" charset="0"/>
              </a:rPr>
              <a:t>Calculate a discrepancy statistic 𝐷(𝑥</a:t>
            </a:r>
            <a:r>
              <a:rPr lang="en-US" sz="2000" baseline="-25000" dirty="0">
                <a:latin typeface="Calibri" panose="020F0502020204030204" pitchFamily="34" charset="0"/>
              </a:rPr>
              <a:t>𝑡</a:t>
            </a:r>
            <a:r>
              <a:rPr lang="en-US" sz="2000" dirty="0">
                <a:latin typeface="Calibri" panose="020F0502020204030204" pitchFamily="34" charset="0"/>
              </a:rPr>
              <a:t>;𝑒</a:t>
            </a:r>
            <a:r>
              <a:rPr lang="en-US" sz="2000" baseline="-25000" dirty="0">
                <a:latin typeface="Calibri" panose="020F0502020204030204" pitchFamily="34" charset="0"/>
              </a:rPr>
              <a:t>𝑡</a:t>
            </a:r>
            <a:r>
              <a:rPr lang="en-US" sz="2000" dirty="0">
                <a:latin typeface="Calibri" panose="020F0502020204030204" pitchFamily="34" charset="0"/>
              </a:rPr>
              <a:t>) to measure the “distance” between the </a:t>
            </a:r>
            <a:r>
              <a:rPr lang="en-US" sz="2000" b="1" dirty="0">
                <a:latin typeface="Calibri" panose="020F0502020204030204" pitchFamily="34" charset="0"/>
              </a:rPr>
              <a:t>simulated data </a:t>
            </a:r>
            <a:r>
              <a:rPr lang="en-US" sz="2000" dirty="0">
                <a:latin typeface="Calibri" panose="020F0502020204030204" pitchFamily="34" charset="0"/>
              </a:rPr>
              <a:t>𝒙</a:t>
            </a:r>
            <a:r>
              <a:rPr lang="en-US" sz="2000" baseline="-25000" dirty="0">
                <a:latin typeface="Calibri" panose="020F0502020204030204" pitchFamily="34" charset="0"/>
              </a:rPr>
              <a:t>𝒕</a:t>
            </a:r>
            <a:r>
              <a:rPr lang="en-US" sz="2000" dirty="0">
                <a:latin typeface="Calibri" panose="020F0502020204030204" pitchFamily="34" charset="0"/>
              </a:rPr>
              <a:t> and the corresponding expected values, 𝑒</a:t>
            </a:r>
            <a:r>
              <a:rPr lang="en-US" sz="2000" baseline="-25000" dirty="0">
                <a:latin typeface="Calibri" panose="020F0502020204030204" pitchFamily="34" charset="0"/>
              </a:rPr>
              <a:t>𝑡</a:t>
            </a:r>
            <a:r>
              <a:rPr lang="en-US" sz="2000" dirty="0">
                <a:latin typeface="Calibri" panose="020F0502020204030204" pitchFamily="34" charset="0"/>
              </a:rPr>
              <a:t> at that iteration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4335" y="1095375"/>
            <a:ext cx="2372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Calibri" panose="020F0502020204030204" pitchFamily="34" charset="0"/>
              </a:rPr>
              <a:t>Basic </a:t>
            </a:r>
            <a:r>
              <a:rPr lang="de-CH" b="1" dirty="0" err="1">
                <a:latin typeface="Calibri" panose="020F0502020204030204" pitchFamily="34" charset="0"/>
              </a:rPr>
              <a:t>algorithm</a:t>
            </a:r>
            <a:r>
              <a:rPr lang="de-CH" b="1" dirty="0">
                <a:latin typeface="Calibri" panose="020F0502020204030204" pitchFamily="34" charset="0"/>
              </a:rPr>
              <a:t>: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394334" y="291042"/>
            <a:ext cx="61378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Bayesian</a:t>
            </a:r>
            <a:r>
              <a:rPr lang="de-CH" b="1" dirty="0">
                <a:latin typeface="Calibri" pitchFamily="34" charset="0"/>
              </a:rPr>
              <a:t> GOF: </a:t>
            </a:r>
            <a:r>
              <a:rPr lang="de-CH" b="1" dirty="0" err="1">
                <a:latin typeface="Calibri" pitchFamily="34" charset="0"/>
              </a:rPr>
              <a:t>Posterior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predictive</a:t>
            </a:r>
            <a:r>
              <a:rPr lang="de-CH" b="1" dirty="0">
                <a:latin typeface="Calibri" pitchFamily="34" charset="0"/>
              </a:rPr>
              <a:t> check (PPC)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69738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259081" y="974452"/>
            <a:ext cx="6601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</a:rPr>
              <a:t>Then, use the values of 𝐷(𝑥; 𝑒</a:t>
            </a:r>
            <a:r>
              <a:rPr lang="en-US" sz="2000" baseline="-25000" dirty="0">
                <a:latin typeface="Calibri" panose="020F0502020204030204" pitchFamily="34" charset="0"/>
              </a:rPr>
              <a:t>𝑡</a:t>
            </a:r>
            <a:r>
              <a:rPr lang="en-US" sz="2000" dirty="0">
                <a:latin typeface="Calibri" panose="020F0502020204030204" pitchFamily="34" charset="0"/>
              </a:rPr>
              <a:t>) and 𝐷(𝑥</a:t>
            </a:r>
            <a:r>
              <a:rPr lang="en-US" sz="2000" baseline="-25000" dirty="0">
                <a:latin typeface="Calibri" panose="020F0502020204030204" pitchFamily="34" charset="0"/>
              </a:rPr>
              <a:t>𝑡</a:t>
            </a:r>
            <a:r>
              <a:rPr lang="en-US" sz="2000" dirty="0">
                <a:latin typeface="Calibri" panose="020F0502020204030204" pitchFamily="34" charset="0"/>
              </a:rPr>
              <a:t>; 𝑒</a:t>
            </a:r>
            <a:r>
              <a:rPr lang="en-US" sz="2000" baseline="-25000" dirty="0">
                <a:latin typeface="Calibri" panose="020F0502020204030204" pitchFamily="34" charset="0"/>
              </a:rPr>
              <a:t>𝑡</a:t>
            </a:r>
            <a:r>
              <a:rPr lang="en-US" sz="2000" dirty="0">
                <a:latin typeface="Calibri" panose="020F0502020204030204" pitchFamily="34" charset="0"/>
              </a:rPr>
              <a:t>) to check the fit…</a:t>
            </a:r>
            <a:endParaRPr lang="de-CH" sz="2000" b="1" dirty="0">
              <a:latin typeface="Calibri" panose="020F050202020403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59080" y="1428750"/>
            <a:ext cx="5568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</a:rPr>
              <a:t>1) ...graphically: scatterplot of 𝐷(𝑥; 𝑒</a:t>
            </a:r>
            <a:r>
              <a:rPr lang="en-US" sz="2000" baseline="-25000" dirty="0">
                <a:latin typeface="Calibri" panose="020F0502020204030204" pitchFamily="34" charset="0"/>
              </a:rPr>
              <a:t>𝑡</a:t>
            </a:r>
            <a:r>
              <a:rPr lang="en-US" sz="2000" dirty="0">
                <a:latin typeface="Calibri" panose="020F0502020204030204" pitchFamily="34" charset="0"/>
              </a:rPr>
              <a:t>) and 𝐷(𝑥</a:t>
            </a:r>
            <a:r>
              <a:rPr lang="en-US" sz="2000" baseline="-25000" dirty="0">
                <a:latin typeface="Calibri" panose="020F0502020204030204" pitchFamily="34" charset="0"/>
              </a:rPr>
              <a:t>𝑡</a:t>
            </a:r>
            <a:r>
              <a:rPr lang="en-US" sz="2000" dirty="0">
                <a:latin typeface="Calibri" panose="020F0502020204030204" pitchFamily="34" charset="0"/>
              </a:rPr>
              <a:t>; 𝑒</a:t>
            </a:r>
            <a:r>
              <a:rPr lang="en-US" sz="2000" baseline="-25000" dirty="0">
                <a:latin typeface="Calibri" panose="020F0502020204030204" pitchFamily="34" charset="0"/>
              </a:rPr>
              <a:t>𝑡</a:t>
            </a:r>
            <a:r>
              <a:rPr lang="en-US" sz="2000" dirty="0">
                <a:latin typeface="Calibri" panose="020F0502020204030204" pitchFamily="34" charset="0"/>
              </a:rPr>
              <a:t>) 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259081" y="4211955"/>
            <a:ext cx="81914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</a:rPr>
              <a:t>2) …numerically by calculating a </a:t>
            </a:r>
            <a:r>
              <a:rPr lang="en-US" sz="2000" b="1" dirty="0">
                <a:latin typeface="Calibri" panose="020F0502020204030204" pitchFamily="34" charset="0"/>
              </a:rPr>
              <a:t>Bayesian p-value </a:t>
            </a:r>
            <a:r>
              <a:rPr lang="en-US" sz="2000" dirty="0">
                <a:latin typeface="Calibri" panose="020F0502020204030204" pitchFamily="34" charset="0"/>
              </a:rPr>
              <a:t>= proportion of times that 𝐷(𝑥; 𝑒</a:t>
            </a:r>
            <a:r>
              <a:rPr lang="en-US" sz="2000" baseline="-25000" dirty="0">
                <a:latin typeface="Calibri" panose="020F0502020204030204" pitchFamily="34" charset="0"/>
              </a:rPr>
              <a:t>𝑡</a:t>
            </a:r>
            <a:r>
              <a:rPr lang="en-US" sz="2000" dirty="0">
                <a:latin typeface="Calibri" panose="020F0502020204030204" pitchFamily="34" charset="0"/>
              </a:rPr>
              <a:t>) &lt; 𝐷(𝑥</a:t>
            </a:r>
            <a:r>
              <a:rPr lang="en-US" sz="2000" baseline="-25000" dirty="0">
                <a:latin typeface="Calibri" panose="020F0502020204030204" pitchFamily="34" charset="0"/>
              </a:rPr>
              <a:t>𝑡</a:t>
            </a:r>
            <a:r>
              <a:rPr lang="en-US" sz="2000" dirty="0">
                <a:latin typeface="Calibri" panose="020F0502020204030204" pitchFamily="34" charset="0"/>
              </a:rPr>
              <a:t>; 𝑒</a:t>
            </a:r>
            <a:r>
              <a:rPr lang="en-US" sz="2000" baseline="-25000" dirty="0">
                <a:latin typeface="Calibri" panose="020F0502020204030204" pitchFamily="34" charset="0"/>
              </a:rPr>
              <a:t>𝑡</a:t>
            </a:r>
            <a:r>
              <a:rPr lang="en-US" sz="2000" dirty="0">
                <a:latin typeface="Calibri" panose="020F0502020204030204" pitchFamily="34" charset="0"/>
              </a:rPr>
              <a:t>) </a:t>
            </a:r>
          </a:p>
          <a:p>
            <a:r>
              <a:rPr lang="en-US" sz="2000" dirty="0">
                <a:latin typeface="Calibri" panose="020F0502020204030204" pitchFamily="34" charset="0"/>
              </a:rPr>
              <a:t>             </a:t>
            </a:r>
            <a:r>
              <a:rPr lang="en-US" sz="2000" dirty="0">
                <a:latin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sz="2000" dirty="0">
                <a:latin typeface="Calibri" panose="020F0502020204030204" pitchFamily="34" charset="0"/>
              </a:rPr>
              <a:t>close to 0.5: good fit </a:t>
            </a:r>
          </a:p>
          <a:p>
            <a:r>
              <a:rPr lang="en-US" sz="2000" dirty="0">
                <a:latin typeface="Calibri" panose="020F0502020204030204" pitchFamily="34" charset="0"/>
              </a:rPr>
              <a:t>             </a:t>
            </a:r>
            <a:r>
              <a:rPr lang="en-US" sz="2000" dirty="0">
                <a:latin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sz="2000" dirty="0">
                <a:latin typeface="Calibri" panose="020F0502020204030204" pitchFamily="34" charset="0"/>
              </a:rPr>
              <a:t>close to 0 or 1: suggests doubtful fit</a:t>
            </a:r>
            <a:endParaRPr lang="de-CH" sz="2000" dirty="0">
              <a:latin typeface="Calibri" panose="020F0502020204030204" pitchFamily="34" charset="0"/>
            </a:endParaRPr>
          </a:p>
        </p:txBody>
      </p:sp>
      <p:pic>
        <p:nvPicPr>
          <p:cNvPr id="175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747" y="1956594"/>
            <a:ext cx="2695651" cy="2087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795996" y="2416505"/>
            <a:ext cx="2247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</a:rPr>
              <a:t>No evidence of lack of fit if ~½ points above and </a:t>
            </a:r>
          </a:p>
          <a:p>
            <a:r>
              <a:rPr lang="de-CH" sz="1600" dirty="0">
                <a:latin typeface="Calibri" panose="020F0502020204030204" pitchFamily="34" charset="0"/>
              </a:rPr>
              <a:t>~½ </a:t>
            </a:r>
            <a:r>
              <a:rPr lang="de-CH" sz="1600" dirty="0" err="1">
                <a:latin typeface="Calibri" panose="020F0502020204030204" pitchFamily="34" charset="0"/>
              </a:rPr>
              <a:t>below</a:t>
            </a:r>
            <a:r>
              <a:rPr lang="de-CH" sz="1600" dirty="0">
                <a:latin typeface="Calibri" panose="020F0502020204030204" pitchFamily="34" charset="0"/>
              </a:rPr>
              <a:t> a 1:1 </a:t>
            </a:r>
            <a:r>
              <a:rPr lang="de-CH" sz="1600" dirty="0" err="1">
                <a:latin typeface="Calibri" panose="020F0502020204030204" pitchFamily="34" charset="0"/>
              </a:rPr>
              <a:t>line</a:t>
            </a:r>
            <a:endParaRPr lang="de-CH" sz="1600" dirty="0">
              <a:latin typeface="Calibri" panose="020F0502020204030204" pitchFamily="34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394334" y="291042"/>
            <a:ext cx="61378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Bayesian</a:t>
            </a:r>
            <a:r>
              <a:rPr lang="de-CH" b="1" dirty="0">
                <a:latin typeface="Calibri" pitchFamily="34" charset="0"/>
              </a:rPr>
              <a:t> GOF: </a:t>
            </a:r>
            <a:r>
              <a:rPr lang="de-CH" b="1" dirty="0" err="1">
                <a:latin typeface="Calibri" pitchFamily="34" charset="0"/>
              </a:rPr>
              <a:t>Posterior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predictive</a:t>
            </a:r>
            <a:r>
              <a:rPr lang="de-CH" b="1" dirty="0">
                <a:latin typeface="Calibri" pitchFamily="34" charset="0"/>
              </a:rPr>
              <a:t> check (PPC)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6851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434341" y="947147"/>
            <a:ext cx="676691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400"/>
              </a:lnSpc>
              <a:spcBef>
                <a:spcPts val="600"/>
              </a:spcBef>
            </a:pPr>
            <a:r>
              <a:rPr lang="en-US" sz="2000" dirty="0">
                <a:latin typeface="Calibri" panose="020F0502020204030204" pitchFamily="34" charset="0"/>
              </a:rPr>
              <a:t>On what response to define </a:t>
            </a:r>
            <a:r>
              <a:rPr lang="en-US" sz="2000" i="1" dirty="0">
                <a:latin typeface="Calibri" panose="020F0502020204030204" pitchFamily="34" charset="0"/>
              </a:rPr>
              <a:t>observed </a:t>
            </a:r>
            <a:r>
              <a:rPr lang="en-US" sz="2000" dirty="0">
                <a:latin typeface="Calibri" panose="020F0502020204030204" pitchFamily="34" charset="0"/>
              </a:rPr>
              <a:t>and </a:t>
            </a:r>
            <a:r>
              <a:rPr lang="en-US" sz="2000" i="1" dirty="0">
                <a:latin typeface="Calibri" panose="020F0502020204030204" pitchFamily="34" charset="0"/>
              </a:rPr>
              <a:t>expected </a:t>
            </a:r>
            <a:r>
              <a:rPr lang="en-US" sz="2000" dirty="0">
                <a:latin typeface="Calibri" panose="020F0502020204030204" pitchFamily="34" charset="0"/>
              </a:rPr>
              <a:t>values?</a:t>
            </a:r>
          </a:p>
          <a:p>
            <a:pPr marL="266700" indent="-266700">
              <a:lnSpc>
                <a:spcPts val="2400"/>
              </a:lnSpc>
              <a:spcBef>
                <a:spcPts val="600"/>
              </a:spcBef>
            </a:pPr>
            <a:r>
              <a:rPr lang="en-US" sz="2000" dirty="0">
                <a:latin typeface="Calibri" panose="020F0502020204030204" pitchFamily="34" charset="0"/>
              </a:rPr>
              <a:t>•	Not on binary responses (i.e. detection histories) themselves</a:t>
            </a:r>
          </a:p>
          <a:p>
            <a:pPr marL="266700" indent="-266700">
              <a:lnSpc>
                <a:spcPts val="2400"/>
              </a:lnSpc>
              <a:spcBef>
                <a:spcPts val="600"/>
              </a:spcBef>
            </a:pPr>
            <a:r>
              <a:rPr lang="en-US" sz="2000" dirty="0">
                <a:latin typeface="Calibri" panose="020F0502020204030204" pitchFamily="34" charset="0"/>
              </a:rPr>
              <a:t>•	Use some aggregating: </a:t>
            </a:r>
            <a:r>
              <a:rPr lang="en-US" sz="2000" b="1" dirty="0">
                <a:latin typeface="Calibri" panose="020F0502020204030204" pitchFamily="34" charset="0"/>
              </a:rPr>
              <a:t>m-array in CR data</a:t>
            </a:r>
            <a:endParaRPr lang="en-US" sz="2000" dirty="0">
              <a:latin typeface="Calibri" panose="020F0502020204030204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03860" y="2344738"/>
            <a:ext cx="8389620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de-CH" sz="2000" dirty="0" err="1">
                <a:latin typeface="Calibri" panose="020F0502020204030204" pitchFamily="34" charset="0"/>
              </a:rPr>
              <a:t>What</a:t>
            </a:r>
            <a:r>
              <a:rPr lang="de-CH" sz="2000" dirty="0">
                <a:latin typeface="Calibri" panose="020F0502020204030204" pitchFamily="34" charset="0"/>
              </a:rPr>
              <a:t> </a:t>
            </a:r>
            <a:r>
              <a:rPr lang="de-CH" sz="2000" dirty="0" err="1">
                <a:latin typeface="Calibri" panose="020F0502020204030204" pitchFamily="34" charset="0"/>
              </a:rPr>
              <a:t>measure</a:t>
            </a:r>
            <a:r>
              <a:rPr lang="de-CH" sz="2000" dirty="0">
                <a:latin typeface="Calibri" panose="020F0502020204030204" pitchFamily="34" charset="0"/>
              </a:rPr>
              <a:t> </a:t>
            </a:r>
            <a:r>
              <a:rPr lang="de-CH" sz="2000" dirty="0" err="1">
                <a:latin typeface="Calibri" panose="020F0502020204030204" pitchFamily="34" charset="0"/>
              </a:rPr>
              <a:t>of</a:t>
            </a:r>
            <a:r>
              <a:rPr lang="de-CH" sz="2000" dirty="0">
                <a:latin typeface="Calibri" panose="020F0502020204030204" pitchFamily="34" charset="0"/>
              </a:rPr>
              <a:t> </a:t>
            </a:r>
            <a:r>
              <a:rPr lang="de-CH" sz="2000" dirty="0" err="1">
                <a:latin typeface="Calibri" panose="020F0502020204030204" pitchFamily="34" charset="0"/>
              </a:rPr>
              <a:t>discrepancy</a:t>
            </a:r>
            <a:r>
              <a:rPr lang="de-CH" sz="2000" dirty="0">
                <a:latin typeface="Calibri" panose="020F0502020204030204" pitchFamily="34" charset="0"/>
              </a:rPr>
              <a:t>?</a:t>
            </a:r>
          </a:p>
          <a:p>
            <a:pPr marL="266700" indent="-266700">
              <a:spcBef>
                <a:spcPts val="600"/>
              </a:spcBef>
            </a:pPr>
            <a:r>
              <a:rPr lang="de-CH" sz="2000" dirty="0">
                <a:latin typeface="Calibri" panose="020F0502020204030204" pitchFamily="34" charset="0"/>
              </a:rPr>
              <a:t>•	Different </a:t>
            </a:r>
            <a:r>
              <a:rPr lang="de-CH" sz="2000" dirty="0" err="1">
                <a:latin typeface="Calibri" panose="020F0502020204030204" pitchFamily="34" charset="0"/>
              </a:rPr>
              <a:t>options</a:t>
            </a:r>
            <a:r>
              <a:rPr lang="de-CH" sz="2000" dirty="0">
                <a:latin typeface="Calibri" panose="020F0502020204030204" pitchFamily="34" charset="0"/>
              </a:rPr>
              <a:t>, e.g.</a:t>
            </a:r>
          </a:p>
          <a:p>
            <a:pPr defTabSz="895350">
              <a:spcBef>
                <a:spcPts val="600"/>
              </a:spcBef>
            </a:pPr>
            <a:r>
              <a:rPr lang="de-CH" sz="2000" dirty="0">
                <a:latin typeface="Calibri" panose="020F0502020204030204" pitchFamily="34" charset="0"/>
              </a:rPr>
              <a:t>	– </a:t>
            </a:r>
            <a:r>
              <a:rPr lang="de-CH" sz="2000" b="1" dirty="0">
                <a:latin typeface="Calibri" panose="020F0502020204030204" pitchFamily="34" charset="0"/>
              </a:rPr>
              <a:t>Pearson </a:t>
            </a:r>
            <a:r>
              <a:rPr lang="de-CH" sz="2000" b="1" dirty="0" err="1">
                <a:latin typeface="Calibri" panose="020F0502020204030204" pitchFamily="34" charset="0"/>
              </a:rPr>
              <a:t>chi-squared</a:t>
            </a:r>
            <a:r>
              <a:rPr lang="de-CH" sz="2000" b="1" dirty="0">
                <a:latin typeface="Calibri" panose="020F0502020204030204" pitchFamily="34" charset="0"/>
              </a:rPr>
              <a:t> </a:t>
            </a:r>
            <a:r>
              <a:rPr lang="de-CH" sz="2000" b="1" dirty="0" err="1">
                <a:latin typeface="Calibri" panose="020F0502020204030204" pitchFamily="34" charset="0"/>
              </a:rPr>
              <a:t>statistic</a:t>
            </a:r>
            <a:endParaRPr lang="de-CH" sz="2000" dirty="0">
              <a:latin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de-CH" sz="2000" dirty="0">
                <a:latin typeface="Calibri" panose="020F0502020204030204" pitchFamily="34" charset="0"/>
              </a:rPr>
              <a:t>	– </a:t>
            </a:r>
            <a:r>
              <a:rPr lang="de-CH" sz="2000" b="1" dirty="0">
                <a:latin typeface="Calibri" panose="020F0502020204030204" pitchFamily="34" charset="0"/>
              </a:rPr>
              <a:t>Freeman-</a:t>
            </a:r>
            <a:r>
              <a:rPr lang="de-CH" sz="2000" b="1" dirty="0" err="1">
                <a:latin typeface="Calibri" panose="020F0502020204030204" pitchFamily="34" charset="0"/>
              </a:rPr>
              <a:t>Tukey</a:t>
            </a:r>
            <a:r>
              <a:rPr lang="de-CH" sz="2000" b="1" dirty="0">
                <a:latin typeface="Calibri" panose="020F0502020204030204" pitchFamily="34" charset="0"/>
              </a:rPr>
              <a:t> </a:t>
            </a:r>
            <a:r>
              <a:rPr lang="de-CH" sz="2000" b="1" dirty="0" err="1">
                <a:latin typeface="Calibri" panose="020F0502020204030204" pitchFamily="34" charset="0"/>
              </a:rPr>
              <a:t>statistic</a:t>
            </a:r>
            <a:endParaRPr lang="de-CH" sz="2000" dirty="0">
              <a:latin typeface="Calibri" panose="020F0502020204030204" pitchFamily="34" charset="0"/>
            </a:endParaRPr>
          </a:p>
          <a:p>
            <a:pPr marL="266700" indent="-266700">
              <a:spcBef>
                <a:spcPts val="600"/>
              </a:spcBef>
            </a:pPr>
            <a:r>
              <a:rPr lang="en-US" sz="2000" dirty="0">
                <a:latin typeface="Calibri" panose="020F0502020204030204" pitchFamily="34" charset="0"/>
              </a:rPr>
              <a:t>•	Different measures sensible to different kinds of lack of fit; resulting P-values may differ substantially</a:t>
            </a:r>
          </a:p>
          <a:p>
            <a:pPr>
              <a:spcBef>
                <a:spcPts val="600"/>
              </a:spcBef>
              <a:tabLst>
                <a:tab pos="266700" algn="l"/>
              </a:tabLst>
            </a:pPr>
            <a:r>
              <a:rPr lang="en-US" sz="2000" dirty="0">
                <a:latin typeface="Calibri" panose="020F0502020204030204" pitchFamily="34" charset="0"/>
              </a:rPr>
              <a:t>•	Normally assess some global measure of lack of fit; can also assess 	particular features of the model (e.g. extreme values)</a:t>
            </a:r>
          </a:p>
          <a:p>
            <a:endParaRPr lang="de-CH" dirty="0"/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732353"/>
              </p:ext>
            </p:extLst>
          </p:nvPr>
        </p:nvGraphicFramePr>
        <p:xfrm>
          <a:off x="6210300" y="2504281"/>
          <a:ext cx="1606792" cy="54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496" name="Equation" r:id="rId4" imgW="1447560" imgH="495000" progId="Equation.DSMT4">
                  <p:embed/>
                </p:oleObj>
              </mc:Choice>
              <mc:Fallback>
                <p:oleObj name="Equation" r:id="rId4" imgW="144756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10300" y="2504281"/>
                        <a:ext cx="1606792" cy="54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6151009"/>
              </p:ext>
            </p:extLst>
          </p:nvPr>
        </p:nvGraphicFramePr>
        <p:xfrm>
          <a:off x="6210301" y="3176323"/>
          <a:ext cx="1865585" cy="458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497" name="Equation" r:id="rId6" imgW="1650960" imgH="406080" progId="Equation.DSMT4">
                  <p:embed/>
                </p:oleObj>
              </mc:Choice>
              <mc:Fallback>
                <p:oleObj name="Equation" r:id="rId6" imgW="1650960" imgH="406080" progId="Equation.DSMT4">
                  <p:embed/>
                  <p:pic>
                    <p:nvPicPr>
                      <p:cNvPr id="0" name="Objek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0301" y="3176323"/>
                        <a:ext cx="1865585" cy="4588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Gerade Verbindung mit Pfeil 10"/>
          <p:cNvCxnSpPr/>
          <p:nvPr/>
        </p:nvCxnSpPr>
        <p:spPr>
          <a:xfrm flipV="1">
            <a:off x="4678680" y="2833688"/>
            <a:ext cx="1455421" cy="45053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 flipV="1">
            <a:off x="4191000" y="3389315"/>
            <a:ext cx="1943100" cy="306385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94334" y="291042"/>
            <a:ext cx="61378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Bayesian</a:t>
            </a:r>
            <a:r>
              <a:rPr lang="de-CH" b="1" dirty="0">
                <a:latin typeface="Calibri" pitchFamily="34" charset="0"/>
              </a:rPr>
              <a:t> GOF: </a:t>
            </a:r>
            <a:r>
              <a:rPr lang="de-CH" b="1" dirty="0" err="1">
                <a:latin typeface="Calibri" pitchFamily="34" charset="0"/>
              </a:rPr>
              <a:t>Posterior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predictive</a:t>
            </a:r>
            <a:r>
              <a:rPr lang="de-CH" b="1" dirty="0">
                <a:latin typeface="Calibri" pitchFamily="34" charset="0"/>
              </a:rPr>
              <a:t> check (PPC)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88946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419100" y="1109389"/>
            <a:ext cx="8031480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Implicitly depend on priors</a:t>
            </a:r>
          </a:p>
          <a:p>
            <a:pPr marL="342900" indent="-34290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Bayesian P-values have been </a:t>
            </a:r>
            <a:r>
              <a:rPr lang="en-US" sz="2000" dirty="0" err="1">
                <a:latin typeface="Calibri" panose="020F0502020204030204" pitchFamily="34" charset="0"/>
              </a:rPr>
              <a:t>criticised</a:t>
            </a:r>
            <a:endParaRPr lang="en-US" sz="2000" dirty="0">
              <a:latin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CH" sz="2000" dirty="0" err="1">
                <a:latin typeface="Calibri" panose="020F0502020204030204" pitchFamily="34" charset="0"/>
              </a:rPr>
              <a:t>They</a:t>
            </a:r>
            <a:r>
              <a:rPr lang="de-CH" sz="2000" dirty="0">
                <a:latin typeface="Calibri" panose="020F0502020204030204" pitchFamily="34" charset="0"/>
              </a:rPr>
              <a:t> </a:t>
            </a:r>
            <a:r>
              <a:rPr lang="de-CH" sz="2000" dirty="0" err="1">
                <a:latin typeface="Calibri" panose="020F0502020204030204" pitchFamily="34" charset="0"/>
              </a:rPr>
              <a:t>use</a:t>
            </a:r>
            <a:r>
              <a:rPr lang="de-CH" sz="2000" dirty="0">
                <a:latin typeface="Calibri" panose="020F0502020204030204" pitchFamily="34" charset="0"/>
              </a:rPr>
              <a:t> </a:t>
            </a:r>
            <a:r>
              <a:rPr lang="de-CH" sz="2000" dirty="0" err="1">
                <a:latin typeface="Calibri" panose="020F0502020204030204" pitchFamily="34" charset="0"/>
              </a:rPr>
              <a:t>data</a:t>
            </a:r>
            <a:r>
              <a:rPr lang="de-CH" sz="2000" dirty="0">
                <a:latin typeface="Calibri" panose="020F0502020204030204" pitchFamily="34" charset="0"/>
              </a:rPr>
              <a:t> </a:t>
            </a:r>
            <a:r>
              <a:rPr lang="de-CH" sz="2000" dirty="0" err="1">
                <a:latin typeface="Calibri" panose="020F0502020204030204" pitchFamily="34" charset="0"/>
              </a:rPr>
              <a:t>twice</a:t>
            </a:r>
            <a:r>
              <a:rPr lang="de-CH" sz="2000" dirty="0">
                <a:latin typeface="Calibri" panose="020F0502020204030204" pitchFamily="34" charset="0"/>
              </a:rPr>
              <a:t>:</a:t>
            </a:r>
          </a:p>
          <a:p>
            <a:pPr defTabSz="809625"/>
            <a:r>
              <a:rPr lang="en-US" sz="2000" dirty="0">
                <a:latin typeface="Calibri" panose="020F0502020204030204" pitchFamily="34" charset="0"/>
              </a:rPr>
              <a:t>	simulate data; compare them to these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Not clear what values represent a good fit </a:t>
            </a:r>
          </a:p>
          <a:p>
            <a:endParaRPr lang="de-CH" sz="2000" dirty="0">
              <a:latin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sz="2000" dirty="0">
                <a:latin typeface="Calibri" panose="020F0502020204030204" pitchFamily="34" charset="0"/>
              </a:rPr>
              <a:t>Descriptive only! (not for model selection)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394334" y="291042"/>
            <a:ext cx="61378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Bayesian</a:t>
            </a:r>
            <a:r>
              <a:rPr lang="de-CH" b="1" dirty="0">
                <a:latin typeface="Calibri" pitchFamily="34" charset="0"/>
              </a:rPr>
              <a:t> GOF: </a:t>
            </a:r>
            <a:r>
              <a:rPr lang="de-CH" b="1" dirty="0" err="1">
                <a:latin typeface="Calibri" pitchFamily="34" charset="0"/>
              </a:rPr>
              <a:t>Posterior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predictive</a:t>
            </a:r>
            <a:r>
              <a:rPr lang="de-CH" b="1" dirty="0">
                <a:latin typeface="Calibri" pitchFamily="34" charset="0"/>
              </a:rPr>
              <a:t> check (PPC)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80790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Times New Roman"/>
      </a:majorFont>
      <a:minorFont>
        <a:latin typeface="Times New Roman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</TotalTime>
  <Words>6525</Words>
  <Application>Microsoft Macintosh PowerPoint</Application>
  <PresentationFormat>Affichage à l'écran (16:10)</PresentationFormat>
  <Paragraphs>928</Paragraphs>
  <Slides>96</Slides>
  <Notes>76</Notes>
  <HiddenSlides>0</HiddenSlides>
  <MMClips>0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96</vt:i4>
      </vt:variant>
    </vt:vector>
  </HeadingPairs>
  <TitlesOfParts>
    <vt:vector size="105" baseType="lpstr">
      <vt:lpstr>Arial</vt:lpstr>
      <vt:lpstr>Calibri</vt:lpstr>
      <vt:lpstr>Cambria Math</vt:lpstr>
      <vt:lpstr>Courier New</vt:lpstr>
      <vt:lpstr>Symbol</vt:lpstr>
      <vt:lpstr>Times New Roman</vt:lpstr>
      <vt:lpstr>Verdana</vt:lpstr>
      <vt:lpstr>Default Design</vt:lpstr>
      <vt:lpstr>Equation</vt:lpstr>
      <vt:lpstr>Bayesian integrated population modeling using JAGS  Estimation of survival probabilities using capture-recapture data       </vt:lpstr>
      <vt:lpstr>Présentation PowerPoint</vt:lpstr>
      <vt:lpstr>Présentation PowerPoint</vt:lpstr>
      <vt:lpstr>It is fairly easy to estimate survival, or is it?</vt:lpstr>
      <vt:lpstr>It is fairly easy to estimate survival, or is it?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Bern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Schätzung von Überlebensraten aus „unvollständigen“ Daten</dc:title>
  <dc:creator>Conservation Biology</dc:creator>
  <cp:lastModifiedBy>Olivier Gimenez</cp:lastModifiedBy>
  <cp:revision>956</cp:revision>
  <cp:lastPrinted>2002-12-02T08:17:39Z</cp:lastPrinted>
  <dcterms:created xsi:type="dcterms:W3CDTF">2002-07-08T11:29:57Z</dcterms:created>
  <dcterms:modified xsi:type="dcterms:W3CDTF">2020-11-22T20:48:18Z</dcterms:modified>
</cp:coreProperties>
</file>